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Merriweather"/>
      <p:regular r:id="rId29"/>
      <p:bold r:id="rId30"/>
      <p:italic r:id="rId31"/>
      <p:boldItalic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gCWoi01mpnElFxT1YBzi8mv3Gf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3114B-836C-4CEC-88CE-389560039F5C}">
  <a:tblStyle styleId="{B7A3114B-836C-4CEC-88CE-389560039F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erriweather-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4.xml"/><Relationship Id="rId33" Type="http://schemas.openxmlformats.org/officeDocument/2006/relationships/font" Target="fonts/DMSans-regular.fntdata"/><Relationship Id="rId10" Type="http://schemas.openxmlformats.org/officeDocument/2006/relationships/slide" Target="slides/slide3.xml"/><Relationship Id="rId32" Type="http://schemas.openxmlformats.org/officeDocument/2006/relationships/font" Target="fonts/Merriweather-boldItalic.fntdata"/><Relationship Id="rId13" Type="http://schemas.openxmlformats.org/officeDocument/2006/relationships/slide" Target="slides/slide6.xml"/><Relationship Id="rId35" Type="http://schemas.openxmlformats.org/officeDocument/2006/relationships/font" Target="fonts/DMSans-italic.fntdata"/><Relationship Id="rId12" Type="http://schemas.openxmlformats.org/officeDocument/2006/relationships/slide" Target="slides/slide5.xml"/><Relationship Id="rId34" Type="http://schemas.openxmlformats.org/officeDocument/2006/relationships/font" Target="fonts/DMSans-bold.fntdata"/><Relationship Id="rId15" Type="http://schemas.openxmlformats.org/officeDocument/2006/relationships/slide" Target="slides/slide8.xml"/><Relationship Id="rId37" Type="http://customschemas.google.com/relationships/presentationmetadata" Target="metadata"/><Relationship Id="rId14" Type="http://schemas.openxmlformats.org/officeDocument/2006/relationships/slide" Target="slides/slide7.xml"/><Relationship Id="rId36" Type="http://schemas.openxmlformats.org/officeDocument/2006/relationships/font" Target="fonts/DM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97e7bb50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97e7bb509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397e7bb509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b02ffae30a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b02ffae30a_0_8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b02ffae30a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b02ffae30a_0_8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bc7c4b36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3abc7c4b36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248" name="Google Shape;248;g3abc7c4b36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a3f398f533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3a3f398f533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257" name="Google Shape;257;g3a3f398f533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bc7c4b363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3abc7c4b363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sz="1200"/>
              <a:t>*因為 template.txt 提供的 few shot example 裡面會用</a:t>
            </a:r>
            <a:r>
              <a:rPr lang="zh-TW" sz="1200">
                <a:solidFill>
                  <a:schemeClr val="dk1"/>
                </a:solidFill>
                <a:latin typeface="Times New Roman"/>
                <a:ea typeface="Times New Roman"/>
                <a:cs typeface="Times New Roman"/>
                <a:sym typeface="Times New Roman"/>
              </a:rPr>
              <a:t>BREAK進行分段 ，所以LLM生成的Regional Prompt也會出現BREAK，可以用來分段。</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zh-TW" sz="1200">
                <a:solidFill>
                  <a:schemeClr val="dk1"/>
                </a:solidFill>
                <a:latin typeface="Times New Roman"/>
                <a:ea typeface="Times New Roman"/>
                <a:cs typeface="Times New Roman"/>
                <a:sym typeface="Times New Roman"/>
              </a:rPr>
              <a:t>*這個做法有個限制是: 如果 User Prompt 裡面含有一些不重要的形容詞和名詞，可能也會被抓出來。 但 T2I-CompBench 評估的prompt資料集沒有太多的冗言贅詞，在使用 T2I-CompBench 評估的時候不會受影響太多。</a:t>
            </a:r>
            <a:endParaRPr sz="1200">
              <a:solidFill>
                <a:schemeClr val="dk1"/>
              </a:solidFill>
              <a:latin typeface="Times New Roman"/>
              <a:ea typeface="Times New Roman"/>
              <a:cs typeface="Times New Roman"/>
              <a:sym typeface="Times New Roman"/>
            </a:endParaRPr>
          </a:p>
        </p:txBody>
      </p:sp>
      <p:sp>
        <p:nvSpPr>
          <p:cNvPr id="278" name="Google Shape;278;g3abc7c4b363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a3f398f53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3a3f398f533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286" name="Google Shape;286;g3a3f398f533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3f398f533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a3f398f533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301" name="Google Shape;301;g3a3f398f533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a3f398f533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3a3f398f533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312" name="Google Shape;312;g3a3f398f533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3f398f533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a3f398f533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a:t>color</a:t>
            </a:r>
            <a:r>
              <a:rPr lang="zh-TW"/>
              <a:t>: 是找 SDXL 的錯例，RPG 也沒有成功生成黑色的水槽，但 Ours 有生成一個外觀是黑色的水槽。</a:t>
            </a:r>
            <a:endParaRPr/>
          </a:p>
          <a:p>
            <a:pPr indent="0" lvl="0" marL="0" rtl="0" algn="l">
              <a:lnSpc>
                <a:spcPct val="115000"/>
              </a:lnSpc>
              <a:spcBef>
                <a:spcPts val="0"/>
              </a:spcBef>
              <a:spcAft>
                <a:spcPts val="0"/>
              </a:spcAft>
              <a:buClr>
                <a:schemeClr val="dk1"/>
              </a:buClr>
              <a:buSzPts val="1100"/>
              <a:buFont typeface="Arial"/>
              <a:buNone/>
            </a:pPr>
            <a:r>
              <a:rPr lang="zh-TW"/>
              <a:t>shape: 一個方塊、一條圓柱形的牙膏管。SDXL 多生成一個牙膏在旁邊，RPG 就能很好的生成數量且形狀正確的圖片，Ours 則是生成比較圓柱體的 toothpaste tube，雖然他的 toothpaste tube 長得有點奇怪，但還是遵守了形狀的要求。</a:t>
            </a:r>
            <a:endParaRPr/>
          </a:p>
          <a:p>
            <a:pPr indent="0" lvl="0" marL="0" rtl="0" algn="l">
              <a:lnSpc>
                <a:spcPct val="115000"/>
              </a:lnSpc>
              <a:spcBef>
                <a:spcPts val="0"/>
              </a:spcBef>
              <a:spcAft>
                <a:spcPts val="0"/>
              </a:spcAft>
              <a:buClr>
                <a:schemeClr val="dk1"/>
              </a:buClr>
              <a:buSzPts val="1100"/>
              <a:buFont typeface="Arial"/>
              <a:buNone/>
            </a:pPr>
            <a:r>
              <a:rPr lang="zh-TW"/>
              <a:t>texture:  一條皮帶和一個玻璃花瓶。 RPG 是沒有成功生成皮帶的，SDXL 和 Ours 是有成功生成皮帶和玻璃花瓶的，但我們生成的圖片，看起來比較精緻一點。</a:t>
            </a:r>
            <a:endParaRPr/>
          </a:p>
        </p:txBody>
      </p:sp>
      <p:sp>
        <p:nvSpPr>
          <p:cNvPr id="324" name="Google Shape;324;g3a3f398f533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a3f398f53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a3f398f533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351" name="Google Shape;351;g3a3f398f533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97e7bb509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397e7bb509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39" name="Google Shape;139;g397e7bb5097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a3f398f53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a3f398f533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chemeClr val="dk1"/>
              </a:buClr>
              <a:buSzPts val="1400"/>
              <a:buFont typeface="Times New Roman"/>
              <a:buChar char="●"/>
            </a:pPr>
            <a:r>
              <a:rPr lang="zh-TW" sz="1400">
                <a:solidFill>
                  <a:schemeClr val="dk1"/>
                </a:solidFill>
                <a:latin typeface="Times New Roman"/>
                <a:ea typeface="Times New Roman"/>
                <a:cs typeface="Times New Roman"/>
                <a:sym typeface="Times New Roman"/>
              </a:rPr>
              <a:t>我們方法只限於 Attribute Binding 中的 Color, Shape, Texture，無法套用在 Object Relationship、Complex 的任務上。</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zh-TW" sz="1400">
                <a:solidFill>
                  <a:schemeClr val="dk1"/>
                </a:solidFill>
                <a:latin typeface="Times New Roman"/>
                <a:ea typeface="Times New Roman"/>
                <a:cs typeface="Times New Roman"/>
                <a:sym typeface="Times New Roman"/>
              </a:rPr>
              <a:t>因為 Object Relationship、Complex 任務中，可能會出現一些順序詞，所以我們目前的方法還沒辦法處理這一部分。</a:t>
            </a:r>
            <a:endParaRPr sz="1400">
              <a:solidFill>
                <a:schemeClr val="dk1"/>
              </a:solidFill>
              <a:latin typeface="Times New Roman"/>
              <a:ea typeface="Times New Roman"/>
              <a:cs typeface="Times New Roman"/>
              <a:sym typeface="Times New Roman"/>
            </a:endParaRPr>
          </a:p>
        </p:txBody>
      </p:sp>
      <p:sp>
        <p:nvSpPr>
          <p:cNvPr id="360" name="Google Shape;360;g3a3f398f533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97e7bb5097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397e7bb5097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397e7bb5097_0_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bc7c4b363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3abc7c4b363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47" name="Google Shape;147;g3abc7c4b363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bc7c4b363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abc7c4b363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a:t>先說明研究背景和RPG論文的大概做法，然後提一下我們覺得RPG可以改善的點，然後就接著</a:t>
            </a:r>
            <a:r>
              <a:rPr lang="zh-TW"/>
              <a:t>講到研究動機。</a:t>
            </a:r>
            <a:br>
              <a:rPr lang="zh-TW"/>
            </a:br>
            <a:br>
              <a:rPr lang="zh-TW"/>
            </a:br>
            <a:r>
              <a:rPr lang="zh-TW"/>
              <a:t>Recent advancements in diffusion models have significantly improve the synthesis results of text-to-image models, such as Imagen , DALL-E 2/3 and SDXL. However, despite their remarkable capabilities in synthesizing realistic images consistent with text prompts, most diffusion models usually struggle to accurately follow some complex prompts, which require the model to compose objects with different attributes and relationships into a single image.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zh-TW"/>
              <a:t>*只做 Attribute Binding 的優化是因為比較好抓取關鍵的詞，如果是做 Spatial 空間的話，會有一些 “on the top of…”, “under the …” 之類的用詞，會有前後關係，詞也比較難抓，所以我們只做 Attribute Binding。</a:t>
            </a:r>
            <a:endParaRPr/>
          </a:p>
        </p:txBody>
      </p:sp>
      <p:sp>
        <p:nvSpPr>
          <p:cNvPr id="156" name="Google Shape;156;g3abc7c4b363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3f398f533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a3f398f533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66" name="Google Shape;166;g3a3f398f533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3f398f533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a3f398f533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75" name="Google Shape;175;g3a3f398f533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b02ffae30a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b02ffae30a_0_7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b02ffae30a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b02ffae30a_0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b02ffae30a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b02ffae30a_0_8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3b02ffae30a_0_894"/>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g3b02ffae30a_0_894"/>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g3b02ffae30a_0_894"/>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g3b02ffae30a_0_898"/>
          <p:cNvSpPr txBox="1"/>
          <p:nvPr>
            <p:ph type="ctrTitle"/>
          </p:nvPr>
        </p:nvSpPr>
        <p:spPr>
          <a:xfrm>
            <a:off x="514350" y="1597819"/>
            <a:ext cx="58293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g3b02ffae30a_0_898"/>
          <p:cNvSpPr txBox="1"/>
          <p:nvPr>
            <p:ph idx="1" type="subTitle"/>
          </p:nvPr>
        </p:nvSpPr>
        <p:spPr>
          <a:xfrm>
            <a:off x="1028700" y="2914650"/>
            <a:ext cx="4800600" cy="1314600"/>
          </a:xfrm>
          <a:prstGeom prst="rect">
            <a:avLst/>
          </a:prstGeom>
          <a:noFill/>
          <a:ln>
            <a:noFill/>
          </a:ln>
        </p:spPr>
        <p:txBody>
          <a:bodyPr anchorCtr="0" anchor="t" bIns="34275" lIns="68575" spcFirstLastPara="1" rIns="68575" wrap="square" tIns="34275">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63" name="Google Shape;63;g3b02ffae30a_0_898"/>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g3b02ffae30a_0_898"/>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g3b02ffae30a_0_898"/>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g3b02ffae30a_0_904"/>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g3b02ffae30a_0_904"/>
          <p:cNvSpPr txBox="1"/>
          <p:nvPr>
            <p:ph idx="1" type="body"/>
          </p:nvPr>
        </p:nvSpPr>
        <p:spPr>
          <a:xfrm>
            <a:off x="342900" y="1200150"/>
            <a:ext cx="61722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9" name="Google Shape;69;g3b02ffae30a_0_904"/>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g3b02ffae30a_0_904"/>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g3b02ffae30a_0_904"/>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g3b02ffae30a_0_910"/>
          <p:cNvSpPr txBox="1"/>
          <p:nvPr>
            <p:ph type="title"/>
          </p:nvPr>
        </p:nvSpPr>
        <p:spPr>
          <a:xfrm>
            <a:off x="541735" y="3305175"/>
            <a:ext cx="58293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g3b02ffae30a_0_910"/>
          <p:cNvSpPr txBox="1"/>
          <p:nvPr>
            <p:ph idx="1" type="body"/>
          </p:nvPr>
        </p:nvSpPr>
        <p:spPr>
          <a:xfrm>
            <a:off x="541735" y="2180035"/>
            <a:ext cx="5829300" cy="11253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75" name="Google Shape;75;g3b02ffae30a_0_910"/>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g3b02ffae30a_0_910"/>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g3b02ffae30a_0_910"/>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g3b02ffae30a_0_916"/>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g3b02ffae30a_0_916"/>
          <p:cNvSpPr txBox="1"/>
          <p:nvPr>
            <p:ph idx="1" type="body"/>
          </p:nvPr>
        </p:nvSpPr>
        <p:spPr>
          <a:xfrm>
            <a:off x="342900" y="1200150"/>
            <a:ext cx="30291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1" name="Google Shape;81;g3b02ffae30a_0_916"/>
          <p:cNvSpPr txBox="1"/>
          <p:nvPr>
            <p:ph idx="2" type="body"/>
          </p:nvPr>
        </p:nvSpPr>
        <p:spPr>
          <a:xfrm>
            <a:off x="3486150" y="1200150"/>
            <a:ext cx="30291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2" name="Google Shape;82;g3b02ffae30a_0_916"/>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g3b02ffae30a_0_916"/>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g3b02ffae30a_0_916"/>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g3b02ffae30a_0_923"/>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g3b02ffae30a_0_923"/>
          <p:cNvSpPr txBox="1"/>
          <p:nvPr>
            <p:ph idx="1" type="body"/>
          </p:nvPr>
        </p:nvSpPr>
        <p:spPr>
          <a:xfrm>
            <a:off x="342900" y="1151335"/>
            <a:ext cx="3030000" cy="4800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8" name="Google Shape;88;g3b02ffae30a_0_923"/>
          <p:cNvSpPr txBox="1"/>
          <p:nvPr>
            <p:ph idx="2" type="body"/>
          </p:nvPr>
        </p:nvSpPr>
        <p:spPr>
          <a:xfrm>
            <a:off x="342900" y="1631156"/>
            <a:ext cx="30300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9" name="Google Shape;89;g3b02ffae30a_0_923"/>
          <p:cNvSpPr txBox="1"/>
          <p:nvPr>
            <p:ph idx="3" type="body"/>
          </p:nvPr>
        </p:nvSpPr>
        <p:spPr>
          <a:xfrm>
            <a:off x="3483769" y="1151335"/>
            <a:ext cx="3031500" cy="4800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90" name="Google Shape;90;g3b02ffae30a_0_923"/>
          <p:cNvSpPr txBox="1"/>
          <p:nvPr>
            <p:ph idx="4" type="body"/>
          </p:nvPr>
        </p:nvSpPr>
        <p:spPr>
          <a:xfrm>
            <a:off x="3483769" y="1631156"/>
            <a:ext cx="30315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91" name="Google Shape;91;g3b02ffae30a_0_923"/>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g3b02ffae30a_0_923"/>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g3b02ffae30a_0_923"/>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g3b02ffae30a_0_932"/>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g3b02ffae30a_0_932"/>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g3b02ffae30a_0_932"/>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g3b02ffae30a_0_932"/>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g3b02ffae30a_0_937"/>
          <p:cNvSpPr txBox="1"/>
          <p:nvPr>
            <p:ph type="title"/>
          </p:nvPr>
        </p:nvSpPr>
        <p:spPr>
          <a:xfrm>
            <a:off x="342900" y="204788"/>
            <a:ext cx="2256300" cy="8718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g3b02ffae30a_0_937"/>
          <p:cNvSpPr txBox="1"/>
          <p:nvPr>
            <p:ph idx="1" type="body"/>
          </p:nvPr>
        </p:nvSpPr>
        <p:spPr>
          <a:xfrm>
            <a:off x="2681288" y="204788"/>
            <a:ext cx="3833700" cy="4389900"/>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2" name="Google Shape;102;g3b02ffae30a_0_937"/>
          <p:cNvSpPr txBox="1"/>
          <p:nvPr>
            <p:ph idx="2" type="body"/>
          </p:nvPr>
        </p:nvSpPr>
        <p:spPr>
          <a:xfrm>
            <a:off x="342900" y="1076325"/>
            <a:ext cx="22563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3" name="Google Shape;103;g3b02ffae30a_0_937"/>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g3b02ffae30a_0_937"/>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g3b02ffae30a_0_937"/>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g3b02ffae30a_0_944"/>
          <p:cNvSpPr txBox="1"/>
          <p:nvPr>
            <p:ph type="title"/>
          </p:nvPr>
        </p:nvSpPr>
        <p:spPr>
          <a:xfrm>
            <a:off x="1344216" y="3600450"/>
            <a:ext cx="4114800" cy="425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g3b02ffae30a_0_944"/>
          <p:cNvSpPr/>
          <p:nvPr>
            <p:ph idx="2" type="pic"/>
          </p:nvPr>
        </p:nvSpPr>
        <p:spPr>
          <a:xfrm>
            <a:off x="1344216" y="459581"/>
            <a:ext cx="4114800" cy="3086100"/>
          </a:xfrm>
          <a:prstGeom prst="rect">
            <a:avLst/>
          </a:prstGeom>
          <a:noFill/>
          <a:ln>
            <a:noFill/>
          </a:ln>
        </p:spPr>
      </p:sp>
      <p:sp>
        <p:nvSpPr>
          <p:cNvPr id="109" name="Google Shape;109;g3b02ffae30a_0_944"/>
          <p:cNvSpPr txBox="1"/>
          <p:nvPr>
            <p:ph idx="1" type="body"/>
          </p:nvPr>
        </p:nvSpPr>
        <p:spPr>
          <a:xfrm>
            <a:off x="1344216" y="4025504"/>
            <a:ext cx="4114800" cy="6036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0" name="Google Shape;110;g3b02ffae30a_0_944"/>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g3b02ffae30a_0_944"/>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g3b02ffae30a_0_944"/>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g3b02ffae30a_0_951"/>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g3b02ffae30a_0_951"/>
          <p:cNvSpPr txBox="1"/>
          <p:nvPr>
            <p:ph idx="1" type="body"/>
          </p:nvPr>
        </p:nvSpPr>
        <p:spPr>
          <a:xfrm rot="5400000">
            <a:off x="1731750" y="-188700"/>
            <a:ext cx="3394500" cy="61722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6" name="Google Shape;116;g3b02ffae30a_0_951"/>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g3b02ffae30a_0_951"/>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g3b02ffae30a_0_951"/>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g3b02ffae30a_0_957"/>
          <p:cNvSpPr txBox="1"/>
          <p:nvPr>
            <p:ph type="title"/>
          </p:nvPr>
        </p:nvSpPr>
        <p:spPr>
          <a:xfrm rot="5400000">
            <a:off x="3549300" y="1628879"/>
            <a:ext cx="4388700" cy="15429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g3b02ffae30a_0_957"/>
          <p:cNvSpPr txBox="1"/>
          <p:nvPr>
            <p:ph idx="1" type="body"/>
          </p:nvPr>
        </p:nvSpPr>
        <p:spPr>
          <a:xfrm rot="5400000">
            <a:off x="406050" y="142978"/>
            <a:ext cx="4388700" cy="45147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2" name="Google Shape;122;g3b02ffae30a_0_957"/>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g3b02ffae30a_0_957"/>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g3b02ffae30a_0_957"/>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 name="Google Shape;39;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g3b02ffae30a_0_888"/>
          <p:cNvSpPr txBox="1"/>
          <p:nvPr>
            <p:ph type="title"/>
          </p:nvPr>
        </p:nvSpPr>
        <p:spPr>
          <a:xfrm>
            <a:off x="342900" y="205978"/>
            <a:ext cx="6172200" cy="857400"/>
          </a:xfrm>
          <a:prstGeom prst="rect">
            <a:avLst/>
          </a:prstGeom>
          <a:noFill/>
          <a:ln>
            <a:noFill/>
          </a:ln>
        </p:spPr>
        <p:txBody>
          <a:bodyPr anchorCtr="0" anchor="ctr" bIns="34275" lIns="68575" spcFirstLastPara="1" rIns="68575" wrap="square" tIns="34275">
            <a:normAutofit/>
          </a:bodyPr>
          <a:lstStyle>
            <a:lvl1pPr lvl="0" marR="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g3b02ffae30a_0_888"/>
          <p:cNvSpPr txBox="1"/>
          <p:nvPr>
            <p:ph idx="1" type="body"/>
          </p:nvPr>
        </p:nvSpPr>
        <p:spPr>
          <a:xfrm>
            <a:off x="342900" y="1200150"/>
            <a:ext cx="6172200" cy="3394500"/>
          </a:xfrm>
          <a:prstGeom prst="rect">
            <a:avLst/>
          </a:prstGeom>
          <a:noFill/>
          <a:ln>
            <a:noFill/>
          </a:ln>
        </p:spPr>
        <p:txBody>
          <a:bodyPr anchorCtr="0" anchor="t" bIns="34275" lIns="68575" spcFirstLastPara="1" rIns="68575" wrap="square" tIns="34275">
            <a:normAutofit/>
          </a:bodyPr>
          <a:lstStyle>
            <a:lvl1pPr indent="-381000" lvl="0" marL="457200" marR="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g3b02ffae30a_0_888"/>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g3b02ffae30a_0_888"/>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g3b02ffae30a_0_888"/>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9.png"/><Relationship Id="rId11" Type="http://schemas.openxmlformats.org/officeDocument/2006/relationships/image" Target="../media/image24.png"/><Relationship Id="rId10"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1.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97e7bb5097_0_0"/>
          <p:cNvSpPr/>
          <p:nvPr/>
        </p:nvSpPr>
        <p:spPr>
          <a:xfrm flipH="1" rot="10800000">
            <a:off x="558288" y="3790811"/>
            <a:ext cx="8027400" cy="19500"/>
          </a:xfrm>
          <a:prstGeom prst="rect">
            <a:avLst/>
          </a:prstGeom>
          <a:solidFill>
            <a:srgbClr val="0033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31" name="Google Shape;131;g397e7bb5097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zh-TW"/>
              <a:t>‹#›</a:t>
            </a:fld>
            <a:endParaRPr/>
          </a:p>
        </p:txBody>
      </p:sp>
      <p:sp>
        <p:nvSpPr>
          <p:cNvPr id="132" name="Google Shape;132;g397e7bb5097_0_0"/>
          <p:cNvSpPr txBox="1"/>
          <p:nvPr/>
        </p:nvSpPr>
        <p:spPr>
          <a:xfrm>
            <a:off x="282100" y="325950"/>
            <a:ext cx="81027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b="1" lang="zh-TW" sz="2000">
                <a:solidFill>
                  <a:srgbClr val="1D2125"/>
                </a:solidFill>
                <a:highlight>
                  <a:srgbClr val="FFFFFF"/>
                </a:highlight>
                <a:latin typeface="Times New Roman"/>
                <a:ea typeface="Times New Roman"/>
                <a:cs typeface="Times New Roman"/>
                <a:sym typeface="Times New Roman"/>
              </a:rPr>
              <a:t>Generative AI for Image Synthesis - </a:t>
            </a:r>
            <a:r>
              <a:rPr b="1" lang="zh-TW" sz="2000">
                <a:solidFill>
                  <a:schemeClr val="dk1"/>
                </a:solidFill>
                <a:latin typeface="Times New Roman"/>
                <a:ea typeface="Times New Roman"/>
                <a:cs typeface="Times New Roman"/>
                <a:sym typeface="Times New Roman"/>
              </a:rPr>
              <a:t>Final Project</a:t>
            </a:r>
            <a:endParaRPr b="1" sz="2000">
              <a:solidFill>
                <a:schemeClr val="dk1"/>
              </a:solidFill>
              <a:highlight>
                <a:schemeClr val="lt1"/>
              </a:highlight>
              <a:latin typeface="Times New Roman"/>
              <a:ea typeface="Times New Roman"/>
              <a:cs typeface="Times New Roman"/>
              <a:sym typeface="Times New Roman"/>
            </a:endParaRPr>
          </a:p>
        </p:txBody>
      </p:sp>
      <p:sp>
        <p:nvSpPr>
          <p:cNvPr id="133" name="Google Shape;133;g397e7bb5097_0_0"/>
          <p:cNvSpPr/>
          <p:nvPr/>
        </p:nvSpPr>
        <p:spPr>
          <a:xfrm flipH="1" rot="10800000">
            <a:off x="350200" y="740800"/>
            <a:ext cx="5472300" cy="34200"/>
          </a:xfrm>
          <a:prstGeom prst="rect">
            <a:avLst/>
          </a:prstGeom>
          <a:solidFill>
            <a:srgbClr val="0033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34" name="Google Shape;134;g397e7bb5097_0_0"/>
          <p:cNvSpPr txBox="1"/>
          <p:nvPr/>
        </p:nvSpPr>
        <p:spPr>
          <a:xfrm>
            <a:off x="1476750" y="4005761"/>
            <a:ext cx="61905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0"/>
              </a:spcBef>
              <a:spcAft>
                <a:spcPts val="0"/>
              </a:spcAft>
              <a:buClr>
                <a:schemeClr val="dk1"/>
              </a:buClr>
              <a:buSzPts val="800"/>
              <a:buFont typeface="Arial"/>
              <a:buNone/>
            </a:pPr>
            <a:r>
              <a:rPr b="0" i="0" lang="zh-TW" sz="2000" u="none" cap="none" strike="noStrike">
                <a:solidFill>
                  <a:schemeClr val="dk1"/>
                </a:solidFill>
                <a:highlight>
                  <a:srgbClr val="FFFFFF"/>
                </a:highlight>
                <a:latin typeface="DFKai-SB"/>
                <a:ea typeface="DFKai-SB"/>
                <a:cs typeface="DFKai-SB"/>
                <a:sym typeface="DFKai-SB"/>
              </a:rPr>
              <a:t>組別:第九組  組員:</a:t>
            </a:r>
            <a:r>
              <a:rPr b="0" i="0" lang="zh-TW" sz="2000" u="none" cap="none" strike="noStrike">
                <a:solidFill>
                  <a:schemeClr val="dk1"/>
                </a:solidFill>
                <a:highlight>
                  <a:schemeClr val="lt1"/>
                </a:highlight>
                <a:latin typeface="DFKai-SB"/>
                <a:ea typeface="DFKai-SB"/>
                <a:cs typeface="DFKai-SB"/>
                <a:sym typeface="DFKai-SB"/>
              </a:rPr>
              <a:t>林鼎翔、許哲瑜</a:t>
            </a:r>
            <a:endParaRPr b="0" i="0" sz="2000" u="none" cap="none" strike="noStrike">
              <a:solidFill>
                <a:srgbClr val="000000"/>
              </a:solidFill>
              <a:latin typeface="DFKai-SB"/>
              <a:ea typeface="DFKai-SB"/>
              <a:cs typeface="DFKai-SB"/>
              <a:sym typeface="DFKai-SB"/>
            </a:endParaRPr>
          </a:p>
        </p:txBody>
      </p:sp>
      <p:sp>
        <p:nvSpPr>
          <p:cNvPr id="135" name="Google Shape;135;g397e7bb5097_0_0"/>
          <p:cNvSpPr txBox="1"/>
          <p:nvPr/>
        </p:nvSpPr>
        <p:spPr>
          <a:xfrm>
            <a:off x="498550" y="1096725"/>
            <a:ext cx="8577600" cy="24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Times New Roman"/>
                <a:ea typeface="Times New Roman"/>
                <a:cs typeface="Times New Roman"/>
                <a:sym typeface="Times New Roman"/>
              </a:rPr>
              <a:t>Improving Attribute Binding in Text-to-Image Generation</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zh-TW" sz="1100">
                <a:solidFill>
                  <a:schemeClr val="dk1"/>
                </a:solidFill>
              </a:rPr>
              <a:t>Based on:</a:t>
            </a:r>
            <a:r>
              <a:rPr lang="zh-TW" sz="1100">
                <a:solidFill>
                  <a:schemeClr val="dk1"/>
                </a:solidFill>
              </a:rPr>
              <a:t> </a:t>
            </a:r>
            <a:r>
              <a:rPr i="1" lang="zh-TW" sz="1100">
                <a:solidFill>
                  <a:schemeClr val="dk1"/>
                </a:solidFill>
              </a:rPr>
              <a:t>Mastering Text-to-Image Diffusion: Recaptioning, Planning, and Generating with Multimodal LLMs (ICML 2024)</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zh-TW" sz="1100">
                <a:solidFill>
                  <a:schemeClr val="dk1"/>
                </a:solidFill>
              </a:rPr>
              <a:t>Contribution: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zh-TW" sz="1100">
                <a:solidFill>
                  <a:schemeClr val="dk1"/>
                </a:solidFill>
              </a:rPr>
              <a:t>E</a:t>
            </a:r>
            <a:r>
              <a:rPr lang="zh-TW" sz="1100">
                <a:solidFill>
                  <a:schemeClr val="dk1"/>
                </a:solidFill>
              </a:rPr>
              <a:t>xtend</a:t>
            </a:r>
            <a:r>
              <a:rPr lang="zh-TW" sz="1100">
                <a:solidFill>
                  <a:schemeClr val="dk1"/>
                </a:solidFill>
              </a:rPr>
              <a:t> the RPG framework with </a:t>
            </a:r>
            <a:r>
              <a:rPr b="1" lang="zh-TW" sz="1100">
                <a:solidFill>
                  <a:schemeClr val="dk1"/>
                </a:solidFill>
              </a:rPr>
              <a:t>rule-based self-correction</a:t>
            </a:r>
            <a:br>
              <a:rPr b="1" lang="zh-TW" sz="1100">
                <a:solidFill>
                  <a:schemeClr val="dk1"/>
                </a:solidFill>
              </a:rPr>
            </a:b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zh-TW" sz="1100">
                <a:solidFill>
                  <a:schemeClr val="dk1"/>
                </a:solidFill>
              </a:rPr>
              <a:t>Improve </a:t>
            </a:r>
            <a:r>
              <a:rPr b="1" lang="zh-TW" sz="1100">
                <a:solidFill>
                  <a:schemeClr val="dk1"/>
                </a:solidFill>
              </a:rPr>
              <a:t>attribute binding accuracy</a:t>
            </a:r>
            <a:r>
              <a:rPr lang="zh-TW" sz="1100">
                <a:solidFill>
                  <a:schemeClr val="dk1"/>
                </a:solidFill>
              </a:rPr>
              <a:t> in T2I generation</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b02ffae30a_0_810"/>
          <p:cNvSpPr txBox="1"/>
          <p:nvPr/>
        </p:nvSpPr>
        <p:spPr>
          <a:xfrm>
            <a:off x="3895525" y="1518750"/>
            <a:ext cx="50964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zh-TW" sz="1800">
                <a:latin typeface="Merriweather"/>
                <a:ea typeface="Merriweather"/>
                <a:cs typeface="Merriweather"/>
                <a:sym typeface="Merriweather"/>
              </a:rPr>
              <a:t>探討如何將 LLM/MLLM 的能力引入圖像生成。</a:t>
            </a:r>
            <a:endParaRPr sz="1800">
              <a:latin typeface="Merriweather"/>
              <a:ea typeface="Merriweather"/>
              <a:cs typeface="Merriweather"/>
              <a:sym typeface="Merriweather"/>
            </a:endParaRPr>
          </a:p>
          <a:p>
            <a:pPr indent="0" lvl="0" marL="0" marR="0" rtl="0" algn="l">
              <a:lnSpc>
                <a:spcPct val="150000"/>
              </a:lnSpc>
              <a:spcBef>
                <a:spcPts val="0"/>
              </a:spcBef>
              <a:spcAft>
                <a:spcPts val="0"/>
              </a:spcAft>
              <a:buNone/>
            </a:pPr>
            <a:r>
              <a:rPr b="0" i="0" lang="zh-TW" sz="1800" u="none" cap="none" strike="noStrike">
                <a:solidFill>
                  <a:srgbClr val="000000"/>
                </a:solidFill>
                <a:latin typeface="Merriweather"/>
                <a:ea typeface="Merriweather"/>
                <a:cs typeface="Merriweather"/>
                <a:sym typeface="Merriweather"/>
              </a:rPr>
              <a:t>從「插件」到「大腦」的轉變</a:t>
            </a:r>
            <a:endParaRPr sz="1100"/>
          </a:p>
        </p:txBody>
      </p:sp>
      <p:sp>
        <p:nvSpPr>
          <p:cNvPr id="236" name="Google Shape;236;g3b02ffae30a_0_810"/>
          <p:cNvSpPr txBox="1"/>
          <p:nvPr/>
        </p:nvSpPr>
        <p:spPr>
          <a:xfrm>
            <a:off x="3836950" y="2478444"/>
            <a:ext cx="5213700" cy="2224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zh-TW" sz="1700" u="none" cap="none" strike="noStrike">
                <a:solidFill>
                  <a:srgbClr val="000000"/>
                </a:solidFill>
                <a:latin typeface="DM Sans"/>
                <a:ea typeface="DM Sans"/>
                <a:cs typeface="DM Sans"/>
                <a:sym typeface="DM Sans"/>
              </a:rPr>
              <a:t>先前的研究（如 LMD, GILL）多將 LLM 視為單純的「佈局生成器」或外掛插件。</a:t>
            </a:r>
            <a:endParaRPr b="0" i="0" sz="17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b="0" i="0" lang="zh-TW" sz="1700" u="none" cap="none" strike="noStrike">
                <a:solidFill>
                  <a:srgbClr val="000000"/>
                </a:solidFill>
                <a:latin typeface="DM Sans"/>
                <a:ea typeface="DM Sans"/>
                <a:cs typeface="DM Sans"/>
                <a:sym typeface="DM Sans"/>
              </a:rPr>
              <a:t>RPG 則提出了不同的觀點：讓 MLLM 擔任</a:t>
            </a:r>
            <a:r>
              <a:rPr b="1" i="0" lang="zh-TW" sz="1700" u="none" cap="none" strike="noStrike">
                <a:solidFill>
                  <a:srgbClr val="000000"/>
                </a:solidFill>
                <a:latin typeface="DM Sans"/>
                <a:ea typeface="DM Sans"/>
                <a:cs typeface="DM Sans"/>
                <a:sym typeface="DM Sans"/>
              </a:rPr>
              <a:t>全域規劃者 (Global Planner)</a:t>
            </a:r>
            <a:r>
              <a:rPr b="0" i="0" lang="zh-TW" sz="1700" u="none" cap="none" strike="noStrike">
                <a:solidFill>
                  <a:srgbClr val="000000"/>
                </a:solidFill>
                <a:latin typeface="DM Sans"/>
                <a:ea typeface="DM Sans"/>
                <a:cs typeface="DM Sans"/>
                <a:sym typeface="DM Sans"/>
              </a:rPr>
              <a:t> 與</a:t>
            </a:r>
            <a:r>
              <a:rPr b="1" i="0" lang="zh-TW" sz="1700" u="none" cap="none" strike="noStrike">
                <a:solidFill>
                  <a:srgbClr val="000000"/>
                </a:solidFill>
                <a:latin typeface="DM Sans"/>
                <a:ea typeface="DM Sans"/>
                <a:cs typeface="DM Sans"/>
                <a:sym typeface="DM Sans"/>
              </a:rPr>
              <a:t>重新描述者 (Recaptioner)</a:t>
            </a:r>
            <a:r>
              <a:rPr b="0" i="0" lang="zh-TW" sz="1700" u="none" cap="none" strike="noStrike">
                <a:solidFill>
                  <a:srgbClr val="000000"/>
                </a:solidFill>
                <a:latin typeface="DM Sans"/>
                <a:ea typeface="DM Sans"/>
                <a:cs typeface="DM Sans"/>
                <a:sym typeface="DM Sans"/>
              </a:rPr>
              <a:t>。利用思維鏈 (CoT) 推理，深入參與生成的每一個步驟，而非僅僅給出座標框。</a:t>
            </a:r>
            <a:endParaRPr sz="2000"/>
          </a:p>
        </p:txBody>
      </p:sp>
      <p:pic>
        <p:nvPicPr>
          <p:cNvPr descr="image.png" id="237" name="Google Shape;237;g3b02ffae30a_0_810"/>
          <p:cNvPicPr preferRelativeResize="0"/>
          <p:nvPr/>
        </p:nvPicPr>
        <p:blipFill rotWithShape="1">
          <a:blip r:embed="rId3">
            <a:alphaModFix/>
          </a:blip>
          <a:srcRect b="0" l="0" r="0" t="0"/>
          <a:stretch/>
        </p:blipFill>
        <p:spPr>
          <a:xfrm>
            <a:off x="564740" y="1587961"/>
            <a:ext cx="2800350" cy="2800350"/>
          </a:xfrm>
          <a:prstGeom prst="rect">
            <a:avLst/>
          </a:prstGeom>
          <a:noFill/>
          <a:ln>
            <a:noFill/>
          </a:ln>
        </p:spPr>
      </p:pic>
      <p:sp>
        <p:nvSpPr>
          <p:cNvPr id="238" name="Google Shape;238;g3b02ffae30a_0_810"/>
          <p:cNvSpPr txBox="1"/>
          <p:nvPr/>
        </p:nvSpPr>
        <p:spPr>
          <a:xfrm>
            <a:off x="142800" y="475950"/>
            <a:ext cx="8858400" cy="775800"/>
          </a:xfrm>
          <a:prstGeom prst="rect">
            <a:avLst/>
          </a:prstGeom>
          <a:noFill/>
          <a:ln>
            <a:noFill/>
          </a:ln>
        </p:spPr>
        <p:txBody>
          <a:bodyPr anchorCtr="0" anchor="t" bIns="0" lIns="0" spcFirstLastPara="1" rIns="0" wrap="square" tIns="0">
            <a:spAutoFit/>
          </a:bodyPr>
          <a:lstStyle/>
          <a:p>
            <a:pPr indent="0" lvl="0" marL="0" marR="0" rtl="0" algn="l">
              <a:lnSpc>
                <a:spcPct val="109977"/>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3. 用於圖像生成的多模態大型語言模型</a:t>
            </a:r>
            <a:endParaRPr sz="2400">
              <a:solidFill>
                <a:schemeClr val="dk1"/>
              </a:solidFill>
              <a:highlight>
                <a:schemeClr val="lt1"/>
              </a:highlight>
              <a:latin typeface="Times New Roman"/>
              <a:ea typeface="Times New Roman"/>
              <a:cs typeface="Times New Roman"/>
              <a:sym typeface="Times New Roman"/>
            </a:endParaRPr>
          </a:p>
          <a:p>
            <a:pPr indent="0" lvl="0" marL="0" marR="0" rtl="0" algn="l">
              <a:lnSpc>
                <a:spcPct val="109977"/>
              </a:lnSpc>
              <a:spcBef>
                <a:spcPts val="0"/>
              </a:spcBef>
              <a:spcAft>
                <a:spcPts val="0"/>
              </a:spcAft>
              <a:buClr>
                <a:srgbClr val="000000"/>
              </a:buClr>
              <a:buFont typeface="Arial"/>
              <a:buNone/>
            </a:pPr>
            <a:r>
              <a:rPr lang="zh-TW" sz="2400">
                <a:solidFill>
                  <a:schemeClr val="dk1"/>
                </a:solidFill>
                <a:highlight>
                  <a:schemeClr val="lt1"/>
                </a:highlight>
                <a:latin typeface="Times New Roman"/>
                <a:ea typeface="Times New Roman"/>
                <a:cs typeface="Times New Roman"/>
                <a:sym typeface="Times New Roman"/>
              </a:rPr>
              <a:t> (Multimodal LLMs for Image Generation)</a:t>
            </a:r>
            <a:endParaRPr sz="2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b02ffae30a_0_830"/>
          <p:cNvSpPr txBox="1"/>
          <p:nvPr/>
        </p:nvSpPr>
        <p:spPr>
          <a:xfrm>
            <a:off x="344050" y="635650"/>
            <a:ext cx="8858400" cy="369300"/>
          </a:xfrm>
          <a:prstGeom prst="rect">
            <a:avLst/>
          </a:prstGeom>
          <a:noFill/>
          <a:ln>
            <a:noFill/>
          </a:ln>
        </p:spPr>
        <p:txBody>
          <a:bodyPr anchorCtr="0" anchor="t" bIns="0" lIns="0" spcFirstLastPara="1" rIns="0" wrap="square" tIns="0">
            <a:spAutoFit/>
          </a:bodyPr>
          <a:lstStyle/>
          <a:p>
            <a:pPr indent="0" lvl="0" marL="0" marR="0" rtl="0" algn="l">
              <a:lnSpc>
                <a:spcPct val="109977"/>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綜合比較分析 (Gap Analysis)</a:t>
            </a:r>
            <a:endParaRPr sz="1100"/>
          </a:p>
        </p:txBody>
      </p:sp>
      <p:graphicFrame>
        <p:nvGraphicFramePr>
          <p:cNvPr id="244" name="Google Shape;244;g3b02ffae30a_0_830"/>
          <p:cNvGraphicFramePr/>
          <p:nvPr/>
        </p:nvGraphicFramePr>
        <p:xfrm>
          <a:off x="42850" y="1388725"/>
          <a:ext cx="3000000" cy="3000000"/>
        </p:xfrm>
        <a:graphic>
          <a:graphicData uri="http://schemas.openxmlformats.org/drawingml/2006/table">
            <a:tbl>
              <a:tblPr>
                <a:noFill/>
                <a:tableStyleId>{B7A3114B-836C-4CEC-88CE-389560039F5C}</a:tableStyleId>
              </a:tblPr>
              <a:tblGrid>
                <a:gridCol w="1171575"/>
                <a:gridCol w="1609725"/>
                <a:gridCol w="2466975"/>
                <a:gridCol w="3810000"/>
              </a:tblGrid>
              <a:tr h="342900">
                <a:tc>
                  <a:txBody>
                    <a:bodyPr/>
                    <a:lstStyle/>
                    <a:p>
                      <a:pPr indent="0" lvl="0" marL="0" rtl="0" algn="ctr">
                        <a:lnSpc>
                          <a:spcPct val="115000"/>
                        </a:lnSpc>
                        <a:spcBef>
                          <a:spcPts val="0"/>
                        </a:spcBef>
                        <a:spcAft>
                          <a:spcPts val="0"/>
                        </a:spcAft>
                        <a:buNone/>
                      </a:pPr>
                      <a:r>
                        <a:rPr b="1" lang="zh-TW" sz="1100">
                          <a:solidFill>
                            <a:srgbClr val="1F1F1F"/>
                          </a:solidFill>
                        </a:rPr>
                        <a:t>研究領域</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zh-TW" sz="1100">
                          <a:solidFill>
                            <a:srgbClr val="1F1F1F"/>
                          </a:solidFill>
                        </a:rPr>
                        <a:t>代表性先前工作</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zh-TW" sz="1100">
                          <a:solidFill>
                            <a:srgbClr val="1F1F1F"/>
                          </a:solidFill>
                        </a:rPr>
                        <a:t>作者指出的主要缺陷 (Gap)</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zh-TW" sz="1100">
                          <a:solidFill>
                            <a:srgbClr val="1F1F1F"/>
                          </a:solidFill>
                        </a:rPr>
                        <a:t>RPG 的解決方案</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r>
              <a:tr h="600075">
                <a:tc>
                  <a:txBody>
                    <a:bodyPr/>
                    <a:lstStyle/>
                    <a:p>
                      <a:pPr indent="0" lvl="0" marL="0" rtl="0" algn="ctr">
                        <a:lnSpc>
                          <a:spcPct val="115000"/>
                        </a:lnSpc>
                        <a:spcBef>
                          <a:spcPts val="0"/>
                        </a:spcBef>
                        <a:spcAft>
                          <a:spcPts val="0"/>
                        </a:spcAft>
                        <a:buNone/>
                      </a:pPr>
                      <a:r>
                        <a:rPr b="1" lang="zh-TW" sz="1100">
                          <a:solidFill>
                            <a:srgbClr val="1F1F1F"/>
                          </a:solidFill>
                        </a:rPr>
                        <a:t>通用擴散模型</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SDXL, DALL-E 3</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無法精確處理多物件、屬性綁定、空間關係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利用 MLLM 進行 CoT 規劃，將複雜任務拆解為簡單的區域生成任務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523875">
                <a:tc>
                  <a:txBody>
                    <a:bodyPr/>
                    <a:lstStyle/>
                    <a:p>
                      <a:pPr indent="0" lvl="0" marL="0" rtl="0" algn="ctr">
                        <a:lnSpc>
                          <a:spcPct val="115000"/>
                        </a:lnSpc>
                        <a:spcBef>
                          <a:spcPts val="0"/>
                        </a:spcBef>
                        <a:spcAft>
                          <a:spcPts val="0"/>
                        </a:spcAft>
                        <a:buNone/>
                      </a:pPr>
                      <a:r>
                        <a:rPr b="1" lang="zh-TW" sz="1100">
                          <a:solidFill>
                            <a:srgbClr val="1F1F1F"/>
                          </a:solidFill>
                        </a:rPr>
                        <a:t>組合式生成</a:t>
                      </a:r>
                      <a:endParaRPr b="1" sz="1100">
                        <a:solidFill>
                          <a:srgbClr val="1F1F1F"/>
                        </a:solidFill>
                      </a:endParaRPr>
                    </a:p>
                    <a:p>
                      <a:pPr indent="0" lvl="0" marL="0" rtl="0" algn="ctr">
                        <a:lnSpc>
                          <a:spcPct val="115000"/>
                        </a:lnSpc>
                        <a:spcBef>
                          <a:spcPts val="0"/>
                        </a:spcBef>
                        <a:spcAft>
                          <a:spcPts val="0"/>
                        </a:spcAft>
                        <a:buNone/>
                      </a:pPr>
                      <a:r>
                        <a:rPr b="1" lang="zh-TW" sz="1100">
                          <a:solidFill>
                            <a:srgbClr val="1F1F1F"/>
                          </a:solidFill>
                        </a:rPr>
                        <a:t> (需訓練)</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GLIGEN, ControlNet</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需額外訓練，成本較高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100">
                          <a:solidFill>
                            <a:srgbClr val="1F1F1F"/>
                          </a:solidFill>
                        </a:rPr>
                        <a:t>無需訓練</a:t>
                      </a:r>
                      <a:r>
                        <a:rPr lang="zh-TW" sz="1100">
                          <a:solidFill>
                            <a:srgbClr val="1F1F1F"/>
                          </a:solidFill>
                        </a:rPr>
                        <a:t>，透過 Prompt 拆解與區域擴散控制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600075">
                <a:tc>
                  <a:txBody>
                    <a:bodyPr/>
                    <a:lstStyle/>
                    <a:p>
                      <a:pPr indent="0" lvl="0" marL="0" rtl="0" algn="ctr">
                        <a:lnSpc>
                          <a:spcPct val="115000"/>
                        </a:lnSpc>
                        <a:spcBef>
                          <a:spcPts val="0"/>
                        </a:spcBef>
                        <a:spcAft>
                          <a:spcPts val="0"/>
                        </a:spcAft>
                        <a:buNone/>
                      </a:pPr>
                      <a:r>
                        <a:rPr b="1" lang="zh-TW" sz="1100">
                          <a:solidFill>
                            <a:srgbClr val="1F1F1F"/>
                          </a:solidFill>
                        </a:rPr>
                        <a:t>組合式生成 </a:t>
                      </a:r>
                      <a:endParaRPr b="1" sz="1100">
                        <a:solidFill>
                          <a:srgbClr val="1F1F1F"/>
                        </a:solidFill>
                      </a:endParaRPr>
                    </a:p>
                    <a:p>
                      <a:pPr indent="0" lvl="0" marL="0" rtl="0" algn="ctr">
                        <a:lnSpc>
                          <a:spcPct val="115000"/>
                        </a:lnSpc>
                        <a:spcBef>
                          <a:spcPts val="0"/>
                        </a:spcBef>
                        <a:spcAft>
                          <a:spcPts val="0"/>
                        </a:spcAft>
                        <a:buNone/>
                      </a:pPr>
                      <a:r>
                        <a:rPr b="1" lang="zh-TW" sz="1100">
                          <a:solidFill>
                            <a:srgbClr val="1F1F1F"/>
                          </a:solidFill>
                        </a:rPr>
                        <a:t>(免訓練)</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StructureDiffusion</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控制粗糙，處理重疊物件時會產生衝突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100">
                          <a:solidFill>
                            <a:srgbClr val="1F1F1F"/>
                          </a:solidFill>
                        </a:rPr>
                        <a:t>互補區域擴散</a:t>
                      </a:r>
                      <a:r>
                        <a:rPr lang="zh-TW" sz="1100">
                          <a:solidFill>
                            <a:srgbClr val="1F1F1F"/>
                          </a:solidFill>
                        </a:rPr>
                        <a:t>：獨立生成區域後再拼接，並結合 Base Prompt 保持連貫性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600075">
                <a:tc>
                  <a:txBody>
                    <a:bodyPr/>
                    <a:lstStyle/>
                    <a:p>
                      <a:pPr indent="0" lvl="0" marL="0" rtl="0" algn="ctr">
                        <a:lnSpc>
                          <a:spcPct val="115000"/>
                        </a:lnSpc>
                        <a:spcBef>
                          <a:spcPts val="0"/>
                        </a:spcBef>
                        <a:spcAft>
                          <a:spcPts val="0"/>
                        </a:spcAft>
                        <a:buNone/>
                      </a:pPr>
                      <a:r>
                        <a:rPr b="1" lang="zh-TW" sz="1100">
                          <a:solidFill>
                            <a:srgbClr val="1F1F1F"/>
                          </a:solidFill>
                        </a:rPr>
                        <a:t>LLM 輔助生成</a:t>
                      </a:r>
                      <a:endParaRPr b="1"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LMD</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僅將 LLM 作為佈局生成器，缺乏全域規劃與反饋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100">
                          <a:solidFill>
                            <a:srgbClr val="1F1F1F"/>
                          </a:solidFill>
                        </a:rPr>
                        <a:t>將 MLLM 作為 </a:t>
                      </a:r>
                      <a:r>
                        <a:rPr b="1" lang="zh-TW" sz="1100">
                          <a:solidFill>
                            <a:srgbClr val="1F1F1F"/>
                          </a:solidFill>
                        </a:rPr>
                        <a:t>Global Planner</a:t>
                      </a:r>
                      <a:r>
                        <a:rPr lang="zh-TW" sz="1100">
                          <a:solidFill>
                            <a:srgbClr val="1F1F1F"/>
                          </a:solidFill>
                        </a:rPr>
                        <a:t> 與 </a:t>
                      </a:r>
                      <a:r>
                        <a:rPr b="1" lang="zh-TW" sz="1100">
                          <a:solidFill>
                            <a:srgbClr val="1F1F1F"/>
                          </a:solidFill>
                        </a:rPr>
                        <a:t>Recaptioner</a:t>
                      </a:r>
                      <a:r>
                        <a:rPr lang="zh-TW" sz="1100">
                          <a:solidFill>
                            <a:srgbClr val="1F1F1F"/>
                          </a:solidFill>
                        </a:rPr>
                        <a:t>，並具備閉環反饋機制 。</a:t>
                      </a:r>
                      <a:endParaRPr sz="1100">
                        <a:solidFill>
                          <a:srgbClr val="1F1F1F"/>
                        </a:solidFill>
                      </a:endParaRPr>
                    </a:p>
                  </a:txBody>
                  <a:tcPr marT="76200" marB="76200" marR="114300" marL="114300" anchor="ctr">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abc7c4b363_0_0"/>
          <p:cNvSpPr txBox="1"/>
          <p:nvPr/>
        </p:nvSpPr>
        <p:spPr>
          <a:xfrm>
            <a:off x="734700" y="2083500"/>
            <a:ext cx="76746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3.   </a:t>
            </a:r>
            <a:r>
              <a:rPr lang="zh-TW" sz="2400">
                <a:solidFill>
                  <a:schemeClr val="dk1"/>
                </a:solidFill>
                <a:highlight>
                  <a:schemeClr val="lt1"/>
                </a:highlight>
                <a:latin typeface="Times New Roman"/>
                <a:ea typeface="Times New Roman"/>
                <a:cs typeface="Times New Roman"/>
                <a:sym typeface="Times New Roman"/>
              </a:rPr>
              <a:t>Our Technical Solution &amp; Experiments Results</a:t>
            </a:r>
            <a:endParaRPr sz="2400">
              <a:solidFill>
                <a:schemeClr val="dk1"/>
              </a:solidFill>
              <a:highlight>
                <a:schemeClr val="lt1"/>
              </a:highlight>
              <a:latin typeface="Times New Roman"/>
              <a:ea typeface="Times New Roman"/>
              <a:cs typeface="Times New Roman"/>
              <a:sym typeface="Times New Roman"/>
            </a:endParaRPr>
          </a:p>
        </p:txBody>
      </p:sp>
      <p:sp>
        <p:nvSpPr>
          <p:cNvPr id="251" name="Google Shape;251;g3abc7c4b363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cxnSp>
        <p:nvCxnSpPr>
          <p:cNvPr id="252" name="Google Shape;252;g3abc7c4b363_0_0"/>
          <p:cNvCxnSpPr>
            <a:endCxn id="250" idx="1"/>
          </p:cNvCxnSpPr>
          <p:nvPr/>
        </p:nvCxnSpPr>
        <p:spPr>
          <a:xfrm>
            <a:off x="-2381400" y="2360550"/>
            <a:ext cx="3116100" cy="0"/>
          </a:xfrm>
          <a:prstGeom prst="straightConnector1">
            <a:avLst/>
          </a:prstGeom>
          <a:noFill/>
          <a:ln cap="flat" cmpd="sng" w="9525">
            <a:solidFill>
              <a:srgbClr val="0033A1"/>
            </a:solidFill>
            <a:prstDash val="solid"/>
            <a:round/>
            <a:headEnd len="med" w="med" type="none"/>
            <a:tailEnd len="med" w="med" type="oval"/>
          </a:ln>
        </p:spPr>
      </p:cxnSp>
      <p:cxnSp>
        <p:nvCxnSpPr>
          <p:cNvPr id="253" name="Google Shape;253;g3abc7c4b363_0_0"/>
          <p:cNvCxnSpPr>
            <a:stCxn id="250" idx="3"/>
          </p:cNvCxnSpPr>
          <p:nvPr/>
        </p:nvCxnSpPr>
        <p:spPr>
          <a:xfrm>
            <a:off x="8409300" y="2360550"/>
            <a:ext cx="3081300" cy="0"/>
          </a:xfrm>
          <a:prstGeom prst="straightConnector1">
            <a:avLst/>
          </a:prstGeom>
          <a:noFill/>
          <a:ln cap="flat" cmpd="sng" w="9525">
            <a:solidFill>
              <a:srgbClr val="0033A1"/>
            </a:solidFill>
            <a:prstDash val="solid"/>
            <a:round/>
            <a:headEnd len="med" w="med" type="oval"/>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a3f398f533_0_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60" name="Google Shape;260;g3a3f398f533_0_109"/>
          <p:cNvSpPr txBox="1"/>
          <p:nvPr/>
        </p:nvSpPr>
        <p:spPr>
          <a:xfrm>
            <a:off x="641325" y="715200"/>
            <a:ext cx="7532100" cy="7665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lang="zh-TW">
                <a:solidFill>
                  <a:schemeClr val="dk1"/>
                </a:solidFill>
                <a:latin typeface="Times New Roman"/>
                <a:ea typeface="Times New Roman"/>
                <a:cs typeface="Times New Roman"/>
                <a:sym typeface="Times New Roman"/>
              </a:rPr>
              <a:t>為了解決</a:t>
            </a:r>
            <a:r>
              <a:rPr lang="zh-TW">
                <a:solidFill>
                  <a:schemeClr val="dk1"/>
                </a:solidFill>
                <a:latin typeface="Times New Roman"/>
                <a:ea typeface="Times New Roman"/>
                <a:cs typeface="Times New Roman"/>
                <a:sym typeface="Times New Roman"/>
              </a:rPr>
              <a:t>參數量較小的開源模型</a:t>
            </a:r>
            <a:r>
              <a:rPr lang="zh-TW">
                <a:solidFill>
                  <a:schemeClr val="dk1"/>
                </a:solidFill>
                <a:latin typeface="Times New Roman"/>
                <a:ea typeface="Times New Roman"/>
                <a:cs typeface="Times New Roman"/>
                <a:sym typeface="Times New Roman"/>
              </a:rPr>
              <a:t>在進行區域規劃時，可能漏掉重要的屬性配對關係，</a:t>
            </a:r>
            <a:r>
              <a:rPr lang="zh-TW">
                <a:latin typeface="Times New Roman"/>
                <a:ea typeface="Times New Roman"/>
                <a:cs typeface="Times New Roman"/>
                <a:sym typeface="Times New Roman"/>
              </a:rPr>
              <a:t>我們實作一個 </a:t>
            </a:r>
            <a:r>
              <a:rPr lang="zh-TW">
                <a:solidFill>
                  <a:schemeClr val="dk1"/>
                </a:solidFill>
                <a:latin typeface="Times New Roman"/>
                <a:ea typeface="Times New Roman"/>
                <a:cs typeface="Times New Roman"/>
                <a:sym typeface="Times New Roman"/>
              </a:rPr>
              <a:t>Rule-Based Self-Correction 機制，加入 RPG 的框架中。</a:t>
            </a:r>
            <a:endParaRPr>
              <a:latin typeface="Times New Roman"/>
              <a:ea typeface="Times New Roman"/>
              <a:cs typeface="Times New Roman"/>
              <a:sym typeface="Times New Roman"/>
            </a:endParaRPr>
          </a:p>
        </p:txBody>
      </p:sp>
      <p:grpSp>
        <p:nvGrpSpPr>
          <p:cNvPr id="261" name="Google Shape;261;g3a3f398f533_0_109"/>
          <p:cNvGrpSpPr/>
          <p:nvPr/>
        </p:nvGrpSpPr>
        <p:grpSpPr>
          <a:xfrm>
            <a:off x="680040" y="1233357"/>
            <a:ext cx="7392144" cy="3569260"/>
            <a:chOff x="680040" y="1233357"/>
            <a:chExt cx="7392144" cy="3569260"/>
          </a:xfrm>
        </p:grpSpPr>
        <p:grpSp>
          <p:nvGrpSpPr>
            <p:cNvPr id="262" name="Google Shape;262;g3a3f398f533_0_109"/>
            <p:cNvGrpSpPr/>
            <p:nvPr/>
          </p:nvGrpSpPr>
          <p:grpSpPr>
            <a:xfrm>
              <a:off x="680040" y="1836361"/>
              <a:ext cx="4306909" cy="2966256"/>
              <a:chOff x="-2220171" y="1984575"/>
              <a:chExt cx="7468197" cy="5143500"/>
            </a:xfrm>
          </p:grpSpPr>
          <p:pic>
            <p:nvPicPr>
              <p:cNvPr id="263" name="Google Shape;263;g3a3f398f533_0_109"/>
              <p:cNvPicPr preferRelativeResize="0"/>
              <p:nvPr/>
            </p:nvPicPr>
            <p:blipFill>
              <a:blip r:embed="rId3">
                <a:alphaModFix/>
              </a:blip>
              <a:stretch>
                <a:fillRect/>
              </a:stretch>
            </p:blipFill>
            <p:spPr>
              <a:xfrm>
                <a:off x="-2220171" y="1984575"/>
                <a:ext cx="2779792" cy="5143500"/>
              </a:xfrm>
              <a:prstGeom prst="rect">
                <a:avLst/>
              </a:prstGeom>
              <a:noFill/>
              <a:ln>
                <a:noFill/>
              </a:ln>
            </p:spPr>
          </p:pic>
          <p:pic>
            <p:nvPicPr>
              <p:cNvPr id="264" name="Google Shape;264;g3a3f398f533_0_109"/>
              <p:cNvPicPr preferRelativeResize="0"/>
              <p:nvPr/>
            </p:nvPicPr>
            <p:blipFill>
              <a:blip r:embed="rId4">
                <a:alphaModFix/>
              </a:blip>
              <a:stretch>
                <a:fillRect/>
              </a:stretch>
            </p:blipFill>
            <p:spPr>
              <a:xfrm>
                <a:off x="764821" y="3765750"/>
                <a:ext cx="1285875" cy="1581150"/>
              </a:xfrm>
              <a:prstGeom prst="rect">
                <a:avLst/>
              </a:prstGeom>
              <a:noFill/>
              <a:ln>
                <a:noFill/>
              </a:ln>
            </p:spPr>
          </p:pic>
          <p:pic>
            <p:nvPicPr>
              <p:cNvPr id="265" name="Google Shape;265;g3a3f398f533_0_109"/>
              <p:cNvPicPr preferRelativeResize="0"/>
              <p:nvPr/>
            </p:nvPicPr>
            <p:blipFill>
              <a:blip r:embed="rId5">
                <a:alphaModFix/>
              </a:blip>
              <a:stretch>
                <a:fillRect/>
              </a:stretch>
            </p:blipFill>
            <p:spPr>
              <a:xfrm>
                <a:off x="2212714" y="2775155"/>
                <a:ext cx="2565400" cy="4267100"/>
              </a:xfrm>
              <a:prstGeom prst="rect">
                <a:avLst/>
              </a:prstGeom>
              <a:noFill/>
              <a:ln>
                <a:noFill/>
              </a:ln>
            </p:spPr>
          </p:pic>
          <p:pic>
            <p:nvPicPr>
              <p:cNvPr id="266" name="Google Shape;266;g3a3f398f533_0_109"/>
              <p:cNvPicPr preferRelativeResize="0"/>
              <p:nvPr/>
            </p:nvPicPr>
            <p:blipFill>
              <a:blip r:embed="rId6">
                <a:alphaModFix/>
              </a:blip>
              <a:stretch>
                <a:fillRect/>
              </a:stretch>
            </p:blipFill>
            <p:spPr>
              <a:xfrm>
                <a:off x="1742826" y="2078875"/>
                <a:ext cx="3505200" cy="638175"/>
              </a:xfrm>
              <a:prstGeom prst="rect">
                <a:avLst/>
              </a:prstGeom>
              <a:noFill/>
              <a:ln>
                <a:noFill/>
              </a:ln>
            </p:spPr>
          </p:pic>
        </p:grpSp>
        <p:grpSp>
          <p:nvGrpSpPr>
            <p:cNvPr id="267" name="Google Shape;267;g3a3f398f533_0_109"/>
            <p:cNvGrpSpPr/>
            <p:nvPr/>
          </p:nvGrpSpPr>
          <p:grpSpPr>
            <a:xfrm>
              <a:off x="5072126" y="1837175"/>
              <a:ext cx="3000058" cy="2964624"/>
              <a:chOff x="6524476" y="2078875"/>
              <a:chExt cx="5022699" cy="4963376"/>
            </a:xfrm>
          </p:grpSpPr>
          <p:pic>
            <p:nvPicPr>
              <p:cNvPr id="268" name="Google Shape;268;g3a3f398f533_0_109"/>
              <p:cNvPicPr preferRelativeResize="0"/>
              <p:nvPr/>
            </p:nvPicPr>
            <p:blipFill>
              <a:blip r:embed="rId7">
                <a:alphaModFix/>
              </a:blip>
              <a:stretch>
                <a:fillRect/>
              </a:stretch>
            </p:blipFill>
            <p:spPr>
              <a:xfrm>
                <a:off x="6524476" y="3765750"/>
                <a:ext cx="1314450" cy="1733550"/>
              </a:xfrm>
              <a:prstGeom prst="rect">
                <a:avLst/>
              </a:prstGeom>
              <a:noFill/>
              <a:ln>
                <a:noFill/>
              </a:ln>
            </p:spPr>
          </p:pic>
          <p:pic>
            <p:nvPicPr>
              <p:cNvPr id="269" name="Google Shape;269;g3a3f398f533_0_109"/>
              <p:cNvPicPr preferRelativeResize="0"/>
              <p:nvPr/>
            </p:nvPicPr>
            <p:blipFill>
              <a:blip r:embed="rId8">
                <a:alphaModFix/>
              </a:blip>
              <a:stretch>
                <a:fillRect/>
              </a:stretch>
            </p:blipFill>
            <p:spPr>
              <a:xfrm>
                <a:off x="7899150" y="2078875"/>
                <a:ext cx="3648025" cy="4963376"/>
              </a:xfrm>
              <a:prstGeom prst="rect">
                <a:avLst/>
              </a:prstGeom>
              <a:noFill/>
              <a:ln>
                <a:noFill/>
              </a:ln>
            </p:spPr>
          </p:pic>
        </p:grpSp>
        <p:grpSp>
          <p:nvGrpSpPr>
            <p:cNvPr id="270" name="Google Shape;270;g3a3f398f533_0_109"/>
            <p:cNvGrpSpPr/>
            <p:nvPr/>
          </p:nvGrpSpPr>
          <p:grpSpPr>
            <a:xfrm>
              <a:off x="4298920" y="1233357"/>
              <a:ext cx="2152955" cy="1488280"/>
              <a:chOff x="4336645" y="1318232"/>
              <a:chExt cx="2152955" cy="1488280"/>
            </a:xfrm>
          </p:grpSpPr>
          <p:pic>
            <p:nvPicPr>
              <p:cNvPr id="271" name="Google Shape;271;g3a3f398f533_0_109" title="Blank diagram.png"/>
              <p:cNvPicPr preferRelativeResize="0"/>
              <p:nvPr/>
            </p:nvPicPr>
            <p:blipFill>
              <a:blip r:embed="rId9">
                <a:alphaModFix/>
              </a:blip>
              <a:stretch>
                <a:fillRect/>
              </a:stretch>
            </p:blipFill>
            <p:spPr>
              <a:xfrm rot="1876687">
                <a:off x="4524183" y="1540450"/>
                <a:ext cx="1148235" cy="1043845"/>
              </a:xfrm>
              <a:prstGeom prst="rect">
                <a:avLst/>
              </a:prstGeom>
              <a:noFill/>
              <a:ln>
                <a:noFill/>
              </a:ln>
            </p:spPr>
          </p:pic>
          <p:sp>
            <p:nvSpPr>
              <p:cNvPr id="272" name="Google Shape;272;g3a3f398f533_0_109"/>
              <p:cNvSpPr txBox="1"/>
              <p:nvPr/>
            </p:nvSpPr>
            <p:spPr>
              <a:xfrm>
                <a:off x="4462200" y="1451325"/>
                <a:ext cx="2027400" cy="3387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b="1" lang="zh-TW" sz="1000">
                    <a:solidFill>
                      <a:schemeClr val="dk2"/>
                    </a:solidFill>
                  </a:rPr>
                  <a:t>Rule-Based Self-Correction</a:t>
                </a:r>
                <a:endParaRPr b="1" sz="1000">
                  <a:solidFill>
                    <a:schemeClr val="dk2"/>
                  </a:solidFill>
                </a:endParaRPr>
              </a:p>
            </p:txBody>
          </p:sp>
        </p:grpSp>
      </p:grpSp>
      <p:sp>
        <p:nvSpPr>
          <p:cNvPr id="273" name="Google Shape;273;g3a3f398f533_0_109"/>
          <p:cNvSpPr txBox="1"/>
          <p:nvPr/>
        </p:nvSpPr>
        <p:spPr>
          <a:xfrm>
            <a:off x="209000" y="16110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Technical Solution</a:t>
            </a:r>
            <a:endParaRPr/>
          </a:p>
        </p:txBody>
      </p:sp>
      <p:sp>
        <p:nvSpPr>
          <p:cNvPr id="274" name="Google Shape;274;g3a3f398f533_0_109"/>
          <p:cNvSpPr txBox="1"/>
          <p:nvPr/>
        </p:nvSpPr>
        <p:spPr>
          <a:xfrm>
            <a:off x="691875" y="4745350"/>
            <a:ext cx="7431000" cy="354000"/>
          </a:xfrm>
          <a:prstGeom prst="rect">
            <a:avLst/>
          </a:prstGeom>
          <a:noFill/>
          <a:ln>
            <a:noFill/>
          </a:ln>
        </p:spPr>
        <p:txBody>
          <a:bodyPr anchorCtr="0" anchor="t" bIns="91425" lIns="91425" spcFirstLastPara="1" rIns="91425" wrap="square" tIns="91425">
            <a:spAutoFit/>
          </a:bodyPr>
          <a:lstStyle/>
          <a:p>
            <a:pPr indent="0" lvl="0" marL="0" rtl="0" algn="ctr">
              <a:lnSpc>
                <a:spcPct val="170000"/>
              </a:lnSpc>
              <a:spcBef>
                <a:spcPts val="0"/>
              </a:spcBef>
              <a:spcAft>
                <a:spcPts val="0"/>
              </a:spcAft>
              <a:buNone/>
            </a:pPr>
            <a:r>
              <a:rPr lang="zh-TW" sz="1100">
                <a:solidFill>
                  <a:schemeClr val="dk1"/>
                </a:solidFill>
                <a:latin typeface="Times New Roman"/>
                <a:ea typeface="Times New Roman"/>
                <a:cs typeface="Times New Roman"/>
                <a:sym typeface="Times New Roman"/>
              </a:rPr>
              <a:t>Overview of Our Framework</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abc7c4b363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81" name="Google Shape;281;g3abc7c4b363_0_53"/>
          <p:cNvSpPr txBox="1"/>
          <p:nvPr/>
        </p:nvSpPr>
        <p:spPr>
          <a:xfrm>
            <a:off x="209000" y="16110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Technical Solution</a:t>
            </a:r>
            <a:endParaRPr/>
          </a:p>
        </p:txBody>
      </p:sp>
      <p:sp>
        <p:nvSpPr>
          <p:cNvPr id="282" name="Google Shape;282;g3abc7c4b363_0_53"/>
          <p:cNvSpPr txBox="1"/>
          <p:nvPr/>
        </p:nvSpPr>
        <p:spPr>
          <a:xfrm>
            <a:off x="585875" y="637950"/>
            <a:ext cx="8261400" cy="4231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zh-TW" sz="1600">
                <a:solidFill>
                  <a:schemeClr val="dk1"/>
                </a:solidFill>
                <a:latin typeface="Times New Roman"/>
                <a:ea typeface="Times New Roman"/>
                <a:cs typeface="Times New Roman"/>
                <a:sym typeface="Times New Roman"/>
              </a:rPr>
              <a:t>Rule-Based Self-Correction</a:t>
            </a:r>
            <a:endParaRPr sz="1600">
              <a:solidFill>
                <a:schemeClr val="dk1"/>
              </a:solidFill>
              <a:latin typeface="Times New Roman"/>
              <a:ea typeface="Times New Roman"/>
              <a:cs typeface="Times New Roman"/>
              <a:sym typeface="Times New Roman"/>
            </a:endParaRPr>
          </a:p>
          <a:p>
            <a:pPr indent="-317500" lvl="0" marL="457200" rtl="0" algn="l">
              <a:lnSpc>
                <a:spcPct val="130000"/>
              </a:lnSpc>
              <a:spcBef>
                <a:spcPts val="0"/>
              </a:spcBef>
              <a:spcAft>
                <a:spcPts val="0"/>
              </a:spcAft>
              <a:buClr>
                <a:schemeClr val="dk1"/>
              </a:buClr>
              <a:buSzPts val="1400"/>
              <a:buFont typeface="Times New Roman"/>
              <a:buAutoNum type="arabicPeriod"/>
            </a:pPr>
            <a:r>
              <a:rPr lang="zh-TW">
                <a:solidFill>
                  <a:schemeClr val="dk1"/>
                </a:solidFill>
                <a:latin typeface="Times New Roman"/>
                <a:ea typeface="Times New Roman"/>
                <a:cs typeface="Times New Roman"/>
                <a:sym typeface="Times New Roman"/>
              </a:rPr>
              <a:t>確認關鍵詞存在: </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先用 spacy 套件把 User Prompt 跑一遍，抓取裡面所有的名詞和形容詞。</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再把生成的 Regional Prompt 依 BREAK 切成多段，逐段用同樣的方法抓出名詞/形容詞。</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比對兩個集合，只要 User Prompt 有但 Regional Prompt 沒出現的詞，就是缺詞</a:t>
            </a:r>
            <a:endParaRPr>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30000"/>
              </a:lnSpc>
              <a:spcBef>
                <a:spcPts val="0"/>
              </a:spcBef>
              <a:spcAft>
                <a:spcPts val="0"/>
              </a:spcAft>
              <a:buClr>
                <a:schemeClr val="dk1"/>
              </a:buClr>
              <a:buSzPts val="1400"/>
              <a:buFont typeface="Times New Roman"/>
              <a:buAutoNum type="arabicPeriod"/>
            </a:pPr>
            <a:r>
              <a:rPr lang="zh-TW">
                <a:solidFill>
                  <a:schemeClr val="dk1"/>
                </a:solidFill>
                <a:latin typeface="Times New Roman"/>
                <a:ea typeface="Times New Roman"/>
                <a:cs typeface="Times New Roman"/>
                <a:sym typeface="Times New Roman"/>
              </a:rPr>
              <a:t>確認關鍵屬性配對正確: </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先用 spacy 解析出 User Prompt 中的名詞片語 (例如: a red chair)。 </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取每個名詞片語的名詞，再從同一片語中抓出形容詞，組成 (形容詞, 名詞) pair。</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全部 pair 放進集合，後續用來檢查 Regional Prompts 是否保留這些形容詞-名詞的搭配。</a:t>
            </a:r>
            <a:endParaRPr>
              <a:solidFill>
                <a:schemeClr val="dk1"/>
              </a:solidFill>
              <a:latin typeface="Times New Roman"/>
              <a:ea typeface="Times New Roman"/>
              <a:cs typeface="Times New Roman"/>
              <a:sym typeface="Times New Roman"/>
            </a:endParaRPr>
          </a:p>
          <a:p>
            <a:pPr indent="-317500" lvl="0" marL="914400" rtl="0" algn="l">
              <a:lnSpc>
                <a:spcPct val="13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把 Regional Prompt 依 BREAK 切成多段，逐段檢查形容詞-名詞有沒有正確配對(相鄰或同一句內距離很近)。</a:t>
            </a:r>
            <a:endParaRPr>
              <a:solidFill>
                <a:schemeClr val="dk1"/>
              </a:solidFill>
              <a:latin typeface="Times New Roman"/>
              <a:ea typeface="Times New Roman"/>
              <a:cs typeface="Times New Roman"/>
              <a:sym typeface="Times New Roman"/>
            </a:endParaRPr>
          </a:p>
          <a:p>
            <a:pPr indent="0" lvl="0" marL="0" rtl="0" algn="l">
              <a:lnSpc>
                <a:spcPct val="140000"/>
              </a:lnSpc>
              <a:spcBef>
                <a:spcPts val="1000"/>
              </a:spcBef>
              <a:spcAft>
                <a:spcPts val="0"/>
              </a:spcAft>
              <a:buNone/>
            </a:pPr>
            <a:r>
              <a:rPr lang="zh-TW">
                <a:solidFill>
                  <a:schemeClr val="dk1"/>
                </a:solidFill>
                <a:latin typeface="Times New Roman"/>
                <a:ea typeface="Times New Roman"/>
                <a:cs typeface="Times New Roman"/>
                <a:sym typeface="Times New Roman"/>
              </a:rPr>
              <a:t>兩者都滿足才會進到生成圖片的步驟，否則會將缺漏部分重新寫進提示詞，讓 LLM 進行 Regional Prompts 的重寫，最多重寫三次。</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a3f398f533_0_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89" name="Google Shape;289;g3a3f398f533_0_78"/>
          <p:cNvSpPr txBox="1"/>
          <p:nvPr/>
        </p:nvSpPr>
        <p:spPr>
          <a:xfrm>
            <a:off x="333350" y="4078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2400">
                <a:solidFill>
                  <a:schemeClr val="dk1"/>
                </a:solidFill>
                <a:highlight>
                  <a:schemeClr val="lt1"/>
                </a:highlight>
                <a:latin typeface="Times New Roman"/>
                <a:ea typeface="Times New Roman"/>
                <a:cs typeface="Times New Roman"/>
                <a:sym typeface="Times New Roman"/>
              </a:rPr>
              <a:t>Experimental Setup</a:t>
            </a:r>
            <a:endParaRPr/>
          </a:p>
        </p:txBody>
      </p:sp>
      <p:grpSp>
        <p:nvGrpSpPr>
          <p:cNvPr id="290" name="Google Shape;290;g3a3f398f533_0_78"/>
          <p:cNvGrpSpPr/>
          <p:nvPr/>
        </p:nvGrpSpPr>
        <p:grpSpPr>
          <a:xfrm>
            <a:off x="5341055" y="1545113"/>
            <a:ext cx="3680104" cy="2298525"/>
            <a:chOff x="5085680" y="254825"/>
            <a:chExt cx="3680104" cy="2298525"/>
          </a:xfrm>
        </p:grpSpPr>
        <p:grpSp>
          <p:nvGrpSpPr>
            <p:cNvPr id="291" name="Google Shape;291;g3a3f398f533_0_78"/>
            <p:cNvGrpSpPr/>
            <p:nvPr/>
          </p:nvGrpSpPr>
          <p:grpSpPr>
            <a:xfrm>
              <a:off x="5085680" y="254825"/>
              <a:ext cx="3680104" cy="1984427"/>
              <a:chOff x="5085675" y="254825"/>
              <a:chExt cx="3875425" cy="2089750"/>
            </a:xfrm>
          </p:grpSpPr>
          <p:pic>
            <p:nvPicPr>
              <p:cNvPr id="292" name="Google Shape;292;g3a3f398f533_0_78"/>
              <p:cNvPicPr preferRelativeResize="0"/>
              <p:nvPr/>
            </p:nvPicPr>
            <p:blipFill>
              <a:blip r:embed="rId3">
                <a:alphaModFix/>
              </a:blip>
              <a:stretch>
                <a:fillRect/>
              </a:stretch>
            </p:blipFill>
            <p:spPr>
              <a:xfrm>
                <a:off x="5085675" y="254825"/>
                <a:ext cx="3875425" cy="2089750"/>
              </a:xfrm>
              <a:prstGeom prst="rect">
                <a:avLst/>
              </a:prstGeom>
              <a:noFill/>
              <a:ln>
                <a:noFill/>
              </a:ln>
            </p:spPr>
          </p:pic>
          <p:sp>
            <p:nvSpPr>
              <p:cNvPr id="293" name="Google Shape;293;g3a3f398f533_0_78"/>
              <p:cNvSpPr/>
              <p:nvPr/>
            </p:nvSpPr>
            <p:spPr>
              <a:xfrm>
                <a:off x="5150025" y="1661150"/>
                <a:ext cx="1602600" cy="151200"/>
              </a:xfrm>
              <a:prstGeom prst="rect">
                <a:avLst/>
              </a:prstGeom>
              <a:noFill/>
              <a:ln cap="flat" cmpd="sng" w="19050">
                <a:solidFill>
                  <a:srgbClr val="FF9900"/>
                </a:solidFill>
                <a:prstDash val="solid"/>
                <a:round/>
                <a:headEnd len="sm" w="sm" type="none"/>
                <a:tailEnd len="sm" w="sm" type="none"/>
              </a:ln>
            </p:spPr>
            <p:txBody>
              <a:bodyPr anchorCtr="0" anchor="ctr" bIns="86825" lIns="86825" spcFirstLastPara="1" rIns="86825" wrap="square" tIns="86825">
                <a:noAutofit/>
              </a:bodyPr>
              <a:lstStyle/>
              <a:p>
                <a:pPr indent="0" lvl="0" marL="0" rtl="0" algn="ctr">
                  <a:spcBef>
                    <a:spcPts val="0"/>
                  </a:spcBef>
                  <a:spcAft>
                    <a:spcPts val="0"/>
                  </a:spcAft>
                  <a:buNone/>
                </a:pPr>
                <a:r>
                  <a:t/>
                </a:r>
                <a:endParaRPr sz="1329"/>
              </a:p>
            </p:txBody>
          </p:sp>
          <p:sp>
            <p:nvSpPr>
              <p:cNvPr id="294" name="Google Shape;294;g3a3f398f533_0_78"/>
              <p:cNvSpPr/>
              <p:nvPr/>
            </p:nvSpPr>
            <p:spPr>
              <a:xfrm>
                <a:off x="5150025" y="2161300"/>
                <a:ext cx="1602600" cy="151200"/>
              </a:xfrm>
              <a:prstGeom prst="rect">
                <a:avLst/>
              </a:prstGeom>
              <a:noFill/>
              <a:ln cap="flat" cmpd="sng" w="19050">
                <a:solidFill>
                  <a:srgbClr val="FF0000"/>
                </a:solidFill>
                <a:prstDash val="solid"/>
                <a:round/>
                <a:headEnd len="sm" w="sm" type="none"/>
                <a:tailEnd len="sm" w="sm" type="none"/>
              </a:ln>
            </p:spPr>
            <p:txBody>
              <a:bodyPr anchorCtr="0" anchor="ctr" bIns="86825" lIns="86825" spcFirstLastPara="1" rIns="86825" wrap="square" tIns="86825">
                <a:noAutofit/>
              </a:bodyPr>
              <a:lstStyle/>
              <a:p>
                <a:pPr indent="0" lvl="0" marL="0" rtl="0" algn="ctr">
                  <a:spcBef>
                    <a:spcPts val="0"/>
                  </a:spcBef>
                  <a:spcAft>
                    <a:spcPts val="0"/>
                  </a:spcAft>
                  <a:buNone/>
                </a:pPr>
                <a:r>
                  <a:t/>
                </a:r>
                <a:endParaRPr sz="1329"/>
              </a:p>
            </p:txBody>
          </p:sp>
        </p:grpSp>
        <p:sp>
          <p:nvSpPr>
            <p:cNvPr id="295" name="Google Shape;295;g3a3f398f533_0_78"/>
            <p:cNvSpPr txBox="1"/>
            <p:nvPr/>
          </p:nvSpPr>
          <p:spPr>
            <a:xfrm>
              <a:off x="5865750" y="2214650"/>
              <a:ext cx="2083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000">
                  <a:solidFill>
                    <a:srgbClr val="FF0000"/>
                  </a:solidFill>
                  <a:latin typeface="Times New Roman"/>
                  <a:ea typeface="Times New Roman"/>
                  <a:cs typeface="Times New Roman"/>
                  <a:sym typeface="Times New Roman"/>
                </a:rPr>
                <a:t>我們換成 Llama 2-13B 重跑數據</a:t>
              </a:r>
              <a:endParaRPr sz="1000">
                <a:solidFill>
                  <a:srgbClr val="FF0000"/>
                </a:solidFill>
                <a:latin typeface="Times New Roman"/>
                <a:ea typeface="Times New Roman"/>
                <a:cs typeface="Times New Roman"/>
                <a:sym typeface="Times New Roman"/>
              </a:endParaRPr>
            </a:p>
          </p:txBody>
        </p:sp>
        <p:cxnSp>
          <p:nvCxnSpPr>
            <p:cNvPr id="296" name="Google Shape;296;g3a3f398f533_0_78"/>
            <p:cNvCxnSpPr/>
            <p:nvPr/>
          </p:nvCxnSpPr>
          <p:spPr>
            <a:xfrm>
              <a:off x="5477900" y="2239250"/>
              <a:ext cx="425700" cy="139800"/>
            </a:xfrm>
            <a:prstGeom prst="bentConnector3">
              <a:avLst>
                <a:gd fmla="val -70" name="adj1"/>
              </a:avLst>
            </a:prstGeom>
            <a:noFill/>
            <a:ln cap="flat" cmpd="sng" w="9525">
              <a:solidFill>
                <a:srgbClr val="FF0000"/>
              </a:solidFill>
              <a:prstDash val="solid"/>
              <a:round/>
              <a:headEnd len="med" w="med" type="none"/>
              <a:tailEnd len="med" w="med" type="stealth"/>
            </a:ln>
          </p:spPr>
        </p:cxnSp>
      </p:grpSp>
      <p:sp>
        <p:nvSpPr>
          <p:cNvPr id="297" name="Google Shape;297;g3a3f398f533_0_78"/>
          <p:cNvSpPr txBox="1"/>
          <p:nvPr/>
        </p:nvSpPr>
        <p:spPr>
          <a:xfrm>
            <a:off x="408775" y="1135225"/>
            <a:ext cx="7240500" cy="3330900"/>
          </a:xfrm>
          <a:prstGeom prst="rect">
            <a:avLst/>
          </a:prstGeom>
          <a:noFill/>
          <a:ln>
            <a:noFill/>
          </a:ln>
        </p:spPr>
        <p:txBody>
          <a:bodyPr anchorCtr="0" anchor="t" bIns="91425" lIns="91425" spcFirstLastPara="1" rIns="91425" wrap="square" tIns="91425">
            <a:spAutoFit/>
          </a:bodyPr>
          <a:lstStyle/>
          <a:p>
            <a:pPr indent="-317500" lvl="0" marL="4572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用 </a:t>
            </a:r>
            <a:r>
              <a:rPr lang="zh-TW">
                <a:solidFill>
                  <a:schemeClr val="dk1"/>
                </a:solidFill>
                <a:latin typeface="Times New Roman"/>
                <a:ea typeface="Times New Roman"/>
                <a:cs typeface="Times New Roman"/>
                <a:sym typeface="Times New Roman"/>
              </a:rPr>
              <a:t>T2I-CompBench 提供的 Attribute Binding 評估資料集 (Color, Shape, Texture)</a:t>
            </a:r>
            <a:endParaRPr>
              <a:solidFill>
                <a:schemeClr val="dk1"/>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Color: 860 個 Prompt</a:t>
            </a:r>
            <a:endParaRPr>
              <a:solidFill>
                <a:schemeClr val="dk1"/>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Shape: 1000 個 Prompt</a:t>
            </a:r>
            <a:endParaRPr>
              <a:solidFill>
                <a:schemeClr val="dk1"/>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Texture: 1000 個 Prompt</a:t>
            </a:r>
            <a:endParaRPr>
              <a:solidFill>
                <a:schemeClr val="dk1"/>
              </a:solidFill>
              <a:latin typeface="Times New Roman"/>
              <a:ea typeface="Times New Roman"/>
              <a:cs typeface="Times New Roman"/>
              <a:sym typeface="Times New Roman"/>
            </a:endParaRPr>
          </a:p>
          <a:p>
            <a:pPr indent="-317500" lvl="0" marL="4572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比較三種不同模型架構在 Attribute Binding 的表現</a:t>
            </a:r>
            <a:endParaRPr>
              <a:solidFill>
                <a:schemeClr val="dk1"/>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rgbClr val="FF9900"/>
              </a:buClr>
              <a:buSzPts val="1400"/>
              <a:buFont typeface="Times New Roman"/>
              <a:buChar char="○"/>
            </a:pPr>
            <a:r>
              <a:rPr b="1" lang="zh-TW">
                <a:solidFill>
                  <a:srgbClr val="FF9900"/>
                </a:solidFill>
                <a:latin typeface="Times New Roman"/>
                <a:ea typeface="Times New Roman"/>
                <a:cs typeface="Times New Roman"/>
                <a:sym typeface="Times New Roman"/>
              </a:rPr>
              <a:t>SDXL (baseline)</a:t>
            </a:r>
            <a:endParaRPr b="1">
              <a:solidFill>
                <a:srgbClr val="FF9900"/>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rgbClr val="FF0000"/>
              </a:buClr>
              <a:buSzPts val="1400"/>
              <a:buFont typeface="Times New Roman"/>
              <a:buChar char="○"/>
            </a:pPr>
            <a:r>
              <a:rPr lang="zh-TW">
                <a:solidFill>
                  <a:srgbClr val="FF0000"/>
                </a:solidFill>
                <a:latin typeface="Times New Roman"/>
                <a:ea typeface="Times New Roman"/>
                <a:cs typeface="Times New Roman"/>
                <a:sym typeface="Times New Roman"/>
              </a:rPr>
              <a:t>Llama 2-13B + SDXL (RPG)</a:t>
            </a:r>
            <a:endParaRPr>
              <a:solidFill>
                <a:srgbClr val="FF0000"/>
              </a:solidFill>
              <a:latin typeface="Times New Roman"/>
              <a:ea typeface="Times New Roman"/>
              <a:cs typeface="Times New Roman"/>
              <a:sym typeface="Times New Roman"/>
            </a:endParaRPr>
          </a:p>
          <a:p>
            <a:pPr indent="-317500" lvl="1" marL="9144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Llama 2-13B + Rule-Based Self-Correction + SDXL (Ours)</a:t>
            </a:r>
            <a:endParaRPr>
              <a:solidFill>
                <a:schemeClr val="dk1"/>
              </a:solidFill>
              <a:latin typeface="Times New Roman"/>
              <a:ea typeface="Times New Roman"/>
              <a:cs typeface="Times New Roman"/>
              <a:sym typeface="Times New Roman"/>
            </a:endParaRPr>
          </a:p>
          <a:p>
            <a:pPr indent="-317500" lvl="0" marL="457200" rtl="0" algn="l">
              <a:lnSpc>
                <a:spcPct val="17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我們將 GPT-4 更換成 Llama 2-13B 後，先去重跑論文中的數據</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a3f398f533_0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04" name="Google Shape;304;g3a3f398f533_0_91"/>
          <p:cNvSpPr txBox="1"/>
          <p:nvPr/>
        </p:nvSpPr>
        <p:spPr>
          <a:xfrm>
            <a:off x="565850" y="28290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Evaluation Metrics</a:t>
            </a:r>
            <a:endParaRPr/>
          </a:p>
        </p:txBody>
      </p:sp>
      <p:sp>
        <p:nvSpPr>
          <p:cNvPr id="305" name="Google Shape;305;g3a3f398f533_0_91"/>
          <p:cNvSpPr txBox="1"/>
          <p:nvPr/>
        </p:nvSpPr>
        <p:spPr>
          <a:xfrm>
            <a:off x="620000" y="788200"/>
            <a:ext cx="7773000" cy="214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dk1"/>
                </a:solidFill>
                <a:latin typeface="Times New Roman"/>
                <a:ea typeface="Times New Roman"/>
                <a:cs typeface="Times New Roman"/>
                <a:sym typeface="Times New Roman"/>
              </a:rPr>
              <a:t>T2I-CompBench 提到</a:t>
            </a:r>
            <a:r>
              <a:rPr lang="zh-TW">
                <a:solidFill>
                  <a:schemeClr val="dk1"/>
                </a:solidFill>
                <a:latin typeface="Times New Roman"/>
                <a:ea typeface="Times New Roman"/>
                <a:cs typeface="Times New Roman"/>
                <a:sym typeface="Times New Roman"/>
              </a:rPr>
              <a:t>傳統指標 BLIP-Captioning Score 在處理複雜場景時，容易混淆屬性與物件的對應關係，例如將「藍色窗簾和黃色椅子」誤判為「黃色窗簾和藍色椅子」。</a:t>
            </a:r>
            <a:endParaRPr>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zh-TW">
                <a:solidFill>
                  <a:schemeClr val="dk1"/>
                </a:solidFill>
                <a:latin typeface="Times New Roman"/>
                <a:ea typeface="Times New Roman"/>
                <a:cs typeface="Times New Roman"/>
                <a:sym typeface="Times New Roman"/>
              </a:rPr>
              <a:t>為了解決上述問題，T2I-CompBench 提出 </a:t>
            </a:r>
            <a:r>
              <a:rPr lang="zh-TW">
                <a:solidFill>
                  <a:schemeClr val="dk1"/>
                </a:solidFill>
                <a:latin typeface="Times New Roman"/>
                <a:ea typeface="Times New Roman"/>
                <a:cs typeface="Times New Roman"/>
                <a:sym typeface="Times New Roman"/>
              </a:rPr>
              <a:t>Disentangled BLIP-VQA</a:t>
            </a:r>
            <a:r>
              <a:rPr lang="zh-TW">
                <a:solidFill>
                  <a:schemeClr val="dk1"/>
                </a:solidFill>
                <a:latin typeface="Times New Roman"/>
                <a:ea typeface="Times New Roman"/>
                <a:cs typeface="Times New Roman"/>
                <a:sym typeface="Times New Roman"/>
              </a:rPr>
              <a:t> Score</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將複雜的文字提示拆解為獨立的「物件-屬性」配對。</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對於提示詞 ”A blue backpack and a red bench” ，會分別詢問模型兩個問題</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為了嚴格懲罰錯誤生成，最終分數會是每個問題的模型輸出機率相乘</a:t>
            </a:r>
            <a:endParaRPr>
              <a:solidFill>
                <a:schemeClr val="dk1"/>
              </a:solidFill>
              <a:latin typeface="Times New Roman"/>
              <a:ea typeface="Times New Roman"/>
              <a:cs typeface="Times New Roman"/>
              <a:sym typeface="Times New Roman"/>
            </a:endParaRPr>
          </a:p>
        </p:txBody>
      </p:sp>
      <p:grpSp>
        <p:nvGrpSpPr>
          <p:cNvPr id="306" name="Google Shape;306;g3a3f398f533_0_91"/>
          <p:cNvGrpSpPr/>
          <p:nvPr/>
        </p:nvGrpSpPr>
        <p:grpSpPr>
          <a:xfrm>
            <a:off x="2318725" y="2967025"/>
            <a:ext cx="4604100" cy="1916625"/>
            <a:chOff x="3726075" y="3005725"/>
            <a:chExt cx="4604100" cy="1916625"/>
          </a:xfrm>
        </p:grpSpPr>
        <p:pic>
          <p:nvPicPr>
            <p:cNvPr id="307" name="Google Shape;307;g3a3f398f533_0_91"/>
            <p:cNvPicPr preferRelativeResize="0"/>
            <p:nvPr/>
          </p:nvPicPr>
          <p:blipFill>
            <a:blip r:embed="rId3">
              <a:alphaModFix/>
            </a:blip>
            <a:stretch>
              <a:fillRect/>
            </a:stretch>
          </p:blipFill>
          <p:spPr>
            <a:xfrm>
              <a:off x="3726150" y="3005725"/>
              <a:ext cx="4603950" cy="1591475"/>
            </a:xfrm>
            <a:prstGeom prst="rect">
              <a:avLst/>
            </a:prstGeom>
            <a:noFill/>
            <a:ln cap="flat" cmpd="sng" w="9525">
              <a:solidFill>
                <a:schemeClr val="dk1"/>
              </a:solidFill>
              <a:prstDash val="solid"/>
              <a:round/>
              <a:headEnd len="sm" w="sm" type="none"/>
              <a:tailEnd len="sm" w="sm" type="none"/>
            </a:ln>
          </p:spPr>
        </p:pic>
        <p:sp>
          <p:nvSpPr>
            <p:cNvPr id="308" name="Google Shape;308;g3a3f398f533_0_91"/>
            <p:cNvSpPr txBox="1"/>
            <p:nvPr/>
          </p:nvSpPr>
          <p:spPr>
            <a:xfrm>
              <a:off x="3726075" y="4553050"/>
              <a:ext cx="4604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lang="zh-TW" sz="1200">
                  <a:solidFill>
                    <a:schemeClr val="dk1"/>
                  </a:solidFill>
                  <a:latin typeface="Times New Roman"/>
                  <a:ea typeface="Times New Roman"/>
                  <a:cs typeface="Times New Roman"/>
                  <a:sym typeface="Times New Roman"/>
                </a:rPr>
                <a:t>Illustration of the Disentangled BLIP-VQA Score</a:t>
              </a:r>
              <a:endParaRPr sz="1200">
                <a:latin typeface="Times New Roman"/>
                <a:ea typeface="Times New Roman"/>
                <a:cs typeface="Times New Roman"/>
                <a:sym typeface="Times New Roman"/>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a3f398f533_0_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5" name="Google Shape;315;g3a3f398f533_0_142"/>
          <p:cNvSpPr txBox="1"/>
          <p:nvPr/>
        </p:nvSpPr>
        <p:spPr>
          <a:xfrm>
            <a:off x="361625" y="370100"/>
            <a:ext cx="53451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Quantitative Results</a:t>
            </a:r>
            <a:endParaRPr/>
          </a:p>
        </p:txBody>
      </p:sp>
      <p:graphicFrame>
        <p:nvGraphicFramePr>
          <p:cNvPr id="316" name="Google Shape;316;g3a3f398f533_0_142"/>
          <p:cNvGraphicFramePr/>
          <p:nvPr/>
        </p:nvGraphicFramePr>
        <p:xfrm>
          <a:off x="772800" y="3186050"/>
          <a:ext cx="3000000" cy="3000000"/>
        </p:xfrm>
        <a:graphic>
          <a:graphicData uri="http://schemas.openxmlformats.org/drawingml/2006/table">
            <a:tbl>
              <a:tblPr>
                <a:noFill/>
                <a:tableStyleId>{B7A3114B-836C-4CEC-88CE-389560039F5C}</a:tableStyleId>
              </a:tblPr>
              <a:tblGrid>
                <a:gridCol w="3321025"/>
                <a:gridCol w="1544000"/>
                <a:gridCol w="1359300"/>
                <a:gridCol w="1374050"/>
              </a:tblGrid>
              <a:tr h="219050">
                <a:tc rowSpan="2">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Model</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Attribute Binding</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hMerge="1"/>
                <a:tc hMerge="1"/>
              </a:tr>
              <a:tr h="278650">
                <a:tc vMerge="1"/>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Color ↑</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Shape↑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Texture↑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47100">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SDXL (baseline)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0.6314</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0.5832</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0.6361</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63150">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Llama 2-13B + SDXL (RPG)</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0.5804</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0.5250</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0.5888</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344425">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Llama 2-13B + Rule-Based Self-Correction + SDXL (Ours)</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0.6081</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0.5489</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0.5973</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bl>
          </a:graphicData>
        </a:graphic>
      </p:graphicFrame>
      <p:sp>
        <p:nvSpPr>
          <p:cNvPr id="317" name="Google Shape;317;g3a3f398f533_0_142"/>
          <p:cNvSpPr txBox="1"/>
          <p:nvPr/>
        </p:nvSpPr>
        <p:spPr>
          <a:xfrm>
            <a:off x="4691063" y="2816750"/>
            <a:ext cx="3680100" cy="36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zh-TW" sz="1200">
                <a:solidFill>
                  <a:schemeClr val="dk1"/>
                </a:solidFill>
                <a:highlight>
                  <a:schemeClr val="lt1"/>
                </a:highlight>
                <a:latin typeface="Times New Roman"/>
                <a:ea typeface="Times New Roman"/>
                <a:cs typeface="Times New Roman"/>
                <a:sym typeface="Times New Roman"/>
              </a:rPr>
              <a:t>Evaluation Metrics</a:t>
            </a:r>
            <a:r>
              <a:rPr lang="zh-TW" sz="1200">
                <a:solidFill>
                  <a:schemeClr val="dk1"/>
                </a:solidFill>
                <a:latin typeface="Times New Roman"/>
                <a:ea typeface="Times New Roman"/>
                <a:cs typeface="Times New Roman"/>
                <a:sym typeface="Times New Roman"/>
              </a:rPr>
              <a:t>: Disentangled BLIP-VQA Score</a:t>
            </a:r>
            <a:endParaRPr sz="1200">
              <a:latin typeface="Times New Roman"/>
              <a:ea typeface="Times New Roman"/>
              <a:cs typeface="Times New Roman"/>
              <a:sym typeface="Times New Roman"/>
            </a:endParaRPr>
          </a:p>
        </p:txBody>
      </p:sp>
      <p:sp>
        <p:nvSpPr>
          <p:cNvPr id="318" name="Google Shape;318;g3a3f398f533_0_142"/>
          <p:cNvSpPr txBox="1"/>
          <p:nvPr/>
        </p:nvSpPr>
        <p:spPr>
          <a:xfrm>
            <a:off x="689075" y="924200"/>
            <a:ext cx="7682100" cy="2124000"/>
          </a:xfrm>
          <a:prstGeom prst="rect">
            <a:avLst/>
          </a:prstGeom>
          <a:noFill/>
          <a:ln>
            <a:noFill/>
          </a:ln>
        </p:spPr>
        <p:txBody>
          <a:bodyPr anchorCtr="0" anchor="t" bIns="91425" lIns="91425" spcFirstLastPara="1" rIns="91425" wrap="square" tIns="91425">
            <a:spAutoFit/>
          </a:bodyPr>
          <a:lstStyle/>
          <a:p>
            <a:pPr indent="-317500" lvl="0" marL="457200" rtl="0" algn="just">
              <a:lnSpc>
                <a:spcPct val="20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在 RPG 框架下，使用 Llama2-13B 當作 Planner ，生成圖在 Attribute Binding 的分數下降很多，表現甚至比 Baseline 還要差。</a:t>
            </a:r>
            <a:endParaRPr>
              <a:solidFill>
                <a:schemeClr val="dk1"/>
              </a:solidFill>
              <a:latin typeface="Times New Roman"/>
              <a:ea typeface="Times New Roman"/>
              <a:cs typeface="Times New Roman"/>
              <a:sym typeface="Times New Roman"/>
            </a:endParaRPr>
          </a:p>
          <a:p>
            <a:pPr indent="-317500" lvl="0" marL="457200" rtl="0" algn="just">
              <a:lnSpc>
                <a:spcPct val="20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在 RPG 框架加入自我修正機制後，在三種類別都有些微的提升，但仍然沒有超過 Baseline</a:t>
            </a:r>
            <a:endParaRPr>
              <a:solidFill>
                <a:schemeClr val="dk1"/>
              </a:solidFill>
              <a:latin typeface="Times New Roman"/>
              <a:ea typeface="Times New Roman"/>
              <a:cs typeface="Times New Roman"/>
              <a:sym typeface="Times New Roman"/>
            </a:endParaRPr>
          </a:p>
          <a:p>
            <a:pPr indent="-317500" lvl="0" marL="457200" rtl="0" algn="just">
              <a:lnSpc>
                <a:spcPct val="20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證明使用小模型當 Planner 的確會嚴重影響表現 (低於 Baseline)，我們加入的自我修正機制對於表現能有少量的提升。</a:t>
            </a:r>
            <a:endParaRPr>
              <a:solidFill>
                <a:schemeClr val="dk1"/>
              </a:solidFill>
              <a:latin typeface="Times New Roman"/>
              <a:ea typeface="Times New Roman"/>
              <a:cs typeface="Times New Roman"/>
              <a:sym typeface="Times New Roman"/>
            </a:endParaRPr>
          </a:p>
        </p:txBody>
      </p:sp>
      <p:graphicFrame>
        <p:nvGraphicFramePr>
          <p:cNvPr id="319" name="Google Shape;319;g3a3f398f533_0_142"/>
          <p:cNvGraphicFramePr/>
          <p:nvPr/>
        </p:nvGraphicFramePr>
        <p:xfrm>
          <a:off x="-9137125" y="2695100"/>
          <a:ext cx="3000000" cy="3000000"/>
        </p:xfrm>
        <a:graphic>
          <a:graphicData uri="http://schemas.openxmlformats.org/drawingml/2006/table">
            <a:tbl>
              <a:tblPr>
                <a:noFill/>
                <a:tableStyleId>{B7A3114B-836C-4CEC-88CE-389560039F5C}</a:tableStyleId>
              </a:tblPr>
              <a:tblGrid>
                <a:gridCol w="3321025"/>
                <a:gridCol w="1544000"/>
                <a:gridCol w="1359300"/>
                <a:gridCol w="1374050"/>
              </a:tblGrid>
              <a:tr h="219050">
                <a:tc rowSpan="2">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Model</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Attribute Binding</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hMerge="1"/>
                <a:tc hMerge="1"/>
              </a:tr>
              <a:tr h="278650">
                <a:tc vMerge="1"/>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Color ↑</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Shape↑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Texture↑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47100">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SDXL (baseline)</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0.6314</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0.5832</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000">
                          <a:latin typeface="Times New Roman"/>
                          <a:ea typeface="Times New Roman"/>
                          <a:cs typeface="Times New Roman"/>
                          <a:sym typeface="Times New Roman"/>
                        </a:rPr>
                        <a:t>0.6361</a:t>
                      </a:r>
                      <a:endParaRPr b="1"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63150">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Llama 2-13B + SDXL (RPG)</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0.5804</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0.5250</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latin typeface="Times New Roman"/>
                          <a:ea typeface="Times New Roman"/>
                          <a:cs typeface="Times New Roman"/>
                          <a:sym typeface="Times New Roman"/>
                        </a:rPr>
                        <a:t>0.5888</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344425">
                <a:tc>
                  <a:txBody>
                    <a:bodyPr/>
                    <a:lstStyle/>
                    <a:p>
                      <a:pPr indent="0" lvl="0" marL="0" rtl="0" algn="l">
                        <a:lnSpc>
                          <a:spcPct val="115000"/>
                        </a:lnSpc>
                        <a:spcBef>
                          <a:spcPts val="0"/>
                        </a:spcBef>
                        <a:spcAft>
                          <a:spcPts val="0"/>
                        </a:spcAft>
                        <a:buNone/>
                      </a:pPr>
                      <a:r>
                        <a:rPr lang="zh-TW" sz="1000">
                          <a:latin typeface="Times New Roman"/>
                          <a:ea typeface="Times New Roman"/>
                          <a:cs typeface="Times New Roman"/>
                          <a:sym typeface="Times New Roman"/>
                        </a:rPr>
                        <a:t>Llama 2-13B + Rule-Based Self-Correction + SDXL (Ours)</a:t>
                      </a:r>
                      <a:endParaRPr sz="1000">
                        <a:latin typeface="Times New Roman"/>
                        <a:ea typeface="Times New Roman"/>
                        <a:cs typeface="Times New Roman"/>
                        <a:sym typeface="Times New Roman"/>
                      </a:endParaRPr>
                    </a:p>
                  </a:txBody>
                  <a:tcPr marT="19050" marB="19050" marR="28575" marL="28575" anchor="ctr">
                    <a:lnL cap="flat" cmpd="sng" w="10575">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0.6081</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0.5489</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u="sng">
                          <a:latin typeface="Times New Roman"/>
                          <a:ea typeface="Times New Roman"/>
                          <a:cs typeface="Times New Roman"/>
                          <a:sym typeface="Times New Roman"/>
                        </a:rPr>
                        <a:t>0.5973</a:t>
                      </a:r>
                      <a:endParaRPr sz="1000" u="sng">
                        <a:latin typeface="Times New Roman"/>
                        <a:ea typeface="Times New Roman"/>
                        <a:cs typeface="Times New Roman"/>
                        <a:sym typeface="Times New Roman"/>
                      </a:endParaRPr>
                    </a:p>
                  </a:txBody>
                  <a:tcPr marT="19050" marB="19050" marR="28575" marL="285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bl>
          </a:graphicData>
        </a:graphic>
      </p:graphicFrame>
      <p:sp>
        <p:nvSpPr>
          <p:cNvPr id="320" name="Google Shape;320;g3a3f398f533_0_142"/>
          <p:cNvSpPr txBox="1"/>
          <p:nvPr/>
        </p:nvSpPr>
        <p:spPr>
          <a:xfrm>
            <a:off x="-5218862" y="2325800"/>
            <a:ext cx="3680100" cy="36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zh-TW" sz="1200">
                <a:solidFill>
                  <a:schemeClr val="dk1"/>
                </a:solidFill>
                <a:highlight>
                  <a:schemeClr val="lt1"/>
                </a:highlight>
                <a:latin typeface="Times New Roman"/>
                <a:ea typeface="Times New Roman"/>
                <a:cs typeface="Times New Roman"/>
                <a:sym typeface="Times New Roman"/>
              </a:rPr>
              <a:t>Evaluation Metrics</a:t>
            </a:r>
            <a:r>
              <a:rPr lang="zh-TW" sz="1200">
                <a:solidFill>
                  <a:schemeClr val="dk1"/>
                </a:solidFill>
                <a:latin typeface="Times New Roman"/>
                <a:ea typeface="Times New Roman"/>
                <a:cs typeface="Times New Roman"/>
                <a:sym typeface="Times New Roman"/>
              </a:rPr>
              <a:t>: Disentangled BLIP-VQA Score</a:t>
            </a:r>
            <a:endParaRPr sz="12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a3f398f533_0_1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27" name="Google Shape;327;g3a3f398f533_0_160"/>
          <p:cNvSpPr txBox="1"/>
          <p:nvPr/>
        </p:nvSpPr>
        <p:spPr>
          <a:xfrm>
            <a:off x="329650" y="172600"/>
            <a:ext cx="53451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Qualitative</a:t>
            </a:r>
            <a:r>
              <a:rPr lang="zh-TW" sz="2400">
                <a:solidFill>
                  <a:schemeClr val="dk1"/>
                </a:solidFill>
                <a:highlight>
                  <a:schemeClr val="lt1"/>
                </a:highlight>
                <a:latin typeface="Times New Roman"/>
                <a:ea typeface="Times New Roman"/>
                <a:cs typeface="Times New Roman"/>
                <a:sym typeface="Times New Roman"/>
              </a:rPr>
              <a:t> Results</a:t>
            </a:r>
            <a:endParaRPr/>
          </a:p>
        </p:txBody>
      </p:sp>
      <p:grpSp>
        <p:nvGrpSpPr>
          <p:cNvPr id="328" name="Google Shape;328;g3a3f398f533_0_160"/>
          <p:cNvGrpSpPr/>
          <p:nvPr/>
        </p:nvGrpSpPr>
        <p:grpSpPr>
          <a:xfrm>
            <a:off x="695950" y="626500"/>
            <a:ext cx="7775125" cy="4302125"/>
            <a:chOff x="529575" y="848750"/>
            <a:chExt cx="7775125" cy="4302125"/>
          </a:xfrm>
        </p:grpSpPr>
        <p:sp>
          <p:nvSpPr>
            <p:cNvPr id="329" name="Google Shape;329;g3a3f398f533_0_160"/>
            <p:cNvSpPr txBox="1"/>
            <p:nvPr/>
          </p:nvSpPr>
          <p:spPr>
            <a:xfrm>
              <a:off x="529575" y="1598813"/>
              <a:ext cx="79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dk1"/>
                  </a:solidFill>
                  <a:latin typeface="Times New Roman"/>
                  <a:ea typeface="Times New Roman"/>
                  <a:cs typeface="Times New Roman"/>
                  <a:sym typeface="Times New Roman"/>
                </a:rPr>
                <a:t>SDXL</a:t>
              </a:r>
              <a:endParaRPr b="1">
                <a:latin typeface="Times New Roman"/>
                <a:ea typeface="Times New Roman"/>
                <a:cs typeface="Times New Roman"/>
                <a:sym typeface="Times New Roman"/>
              </a:endParaRPr>
            </a:p>
          </p:txBody>
        </p:sp>
        <p:sp>
          <p:nvSpPr>
            <p:cNvPr id="330" name="Google Shape;330;g3a3f398f533_0_160"/>
            <p:cNvSpPr txBox="1"/>
            <p:nvPr/>
          </p:nvSpPr>
          <p:spPr>
            <a:xfrm>
              <a:off x="529575" y="2678150"/>
              <a:ext cx="79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dk1"/>
                  </a:solidFill>
                  <a:latin typeface="Times New Roman"/>
                  <a:ea typeface="Times New Roman"/>
                  <a:cs typeface="Times New Roman"/>
                  <a:sym typeface="Times New Roman"/>
                </a:rPr>
                <a:t>RPG</a:t>
              </a:r>
              <a:endParaRPr b="1">
                <a:solidFill>
                  <a:schemeClr val="dk1"/>
                </a:solidFill>
                <a:latin typeface="Times New Roman"/>
                <a:ea typeface="Times New Roman"/>
                <a:cs typeface="Times New Roman"/>
                <a:sym typeface="Times New Roman"/>
              </a:endParaRPr>
            </a:p>
          </p:txBody>
        </p:sp>
        <p:sp>
          <p:nvSpPr>
            <p:cNvPr id="331" name="Google Shape;331;g3a3f398f533_0_160"/>
            <p:cNvSpPr txBox="1"/>
            <p:nvPr/>
          </p:nvSpPr>
          <p:spPr>
            <a:xfrm>
              <a:off x="529575" y="3837325"/>
              <a:ext cx="79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dk1"/>
                  </a:solidFill>
                  <a:latin typeface="Times New Roman"/>
                  <a:ea typeface="Times New Roman"/>
                  <a:cs typeface="Times New Roman"/>
                  <a:sym typeface="Times New Roman"/>
                </a:rPr>
                <a:t>Ours</a:t>
              </a:r>
              <a:endParaRPr b="1">
                <a:solidFill>
                  <a:schemeClr val="dk1"/>
                </a:solidFill>
                <a:latin typeface="Times New Roman"/>
                <a:ea typeface="Times New Roman"/>
                <a:cs typeface="Times New Roman"/>
                <a:sym typeface="Times New Roman"/>
              </a:endParaRPr>
            </a:p>
          </p:txBody>
        </p:sp>
        <p:sp>
          <p:nvSpPr>
            <p:cNvPr id="332" name="Google Shape;332;g3a3f398f533_0_160"/>
            <p:cNvSpPr txBox="1"/>
            <p:nvPr/>
          </p:nvSpPr>
          <p:spPr>
            <a:xfrm>
              <a:off x="1192288" y="4569175"/>
              <a:ext cx="2340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sz="1200">
                  <a:solidFill>
                    <a:schemeClr val="dk1"/>
                  </a:solidFill>
                  <a:latin typeface="Times New Roman"/>
                  <a:ea typeface="Times New Roman"/>
                  <a:cs typeface="Times New Roman"/>
                  <a:sym typeface="Times New Roman"/>
                </a:rPr>
                <a:t>"A black and white cat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zh-TW" sz="1200">
                  <a:solidFill>
                    <a:schemeClr val="dk1"/>
                  </a:solidFill>
                  <a:latin typeface="Times New Roman"/>
                  <a:ea typeface="Times New Roman"/>
                  <a:cs typeface="Times New Roman"/>
                  <a:sym typeface="Times New Roman"/>
                </a:rPr>
                <a:t>sits in a black sink."</a:t>
              </a:r>
              <a:endParaRPr sz="1200"/>
            </a:p>
          </p:txBody>
        </p:sp>
        <p:grpSp>
          <p:nvGrpSpPr>
            <p:cNvPr id="333" name="Google Shape;333;g3a3f398f533_0_160"/>
            <p:cNvGrpSpPr/>
            <p:nvPr/>
          </p:nvGrpSpPr>
          <p:grpSpPr>
            <a:xfrm>
              <a:off x="1799425" y="1248939"/>
              <a:ext cx="1125724" cy="3351360"/>
              <a:chOff x="1799425" y="1400289"/>
              <a:chExt cx="1125724" cy="3351360"/>
            </a:xfrm>
          </p:grpSpPr>
          <p:pic>
            <p:nvPicPr>
              <p:cNvPr id="334" name="Google Shape;334;g3a3f398f533_0_160"/>
              <p:cNvPicPr preferRelativeResize="0"/>
              <p:nvPr/>
            </p:nvPicPr>
            <p:blipFill>
              <a:blip r:embed="rId3">
                <a:alphaModFix/>
              </a:blip>
              <a:stretch>
                <a:fillRect/>
              </a:stretch>
            </p:blipFill>
            <p:spPr>
              <a:xfrm>
                <a:off x="1812325" y="1400289"/>
                <a:ext cx="1099924" cy="1099924"/>
              </a:xfrm>
              <a:prstGeom prst="rect">
                <a:avLst/>
              </a:prstGeom>
              <a:noFill/>
              <a:ln>
                <a:noFill/>
              </a:ln>
            </p:spPr>
          </p:pic>
          <p:pic>
            <p:nvPicPr>
              <p:cNvPr id="335" name="Google Shape;335;g3a3f398f533_0_160"/>
              <p:cNvPicPr preferRelativeResize="0"/>
              <p:nvPr/>
            </p:nvPicPr>
            <p:blipFill>
              <a:blip r:embed="rId4">
                <a:alphaModFix/>
              </a:blip>
              <a:stretch>
                <a:fillRect/>
              </a:stretch>
            </p:blipFill>
            <p:spPr>
              <a:xfrm>
                <a:off x="1799425" y="2500213"/>
                <a:ext cx="1125724" cy="1125724"/>
              </a:xfrm>
              <a:prstGeom prst="rect">
                <a:avLst/>
              </a:prstGeom>
              <a:noFill/>
              <a:ln>
                <a:noFill/>
              </a:ln>
            </p:spPr>
          </p:pic>
          <p:pic>
            <p:nvPicPr>
              <p:cNvPr id="336" name="Google Shape;336;g3a3f398f533_0_160"/>
              <p:cNvPicPr preferRelativeResize="0"/>
              <p:nvPr/>
            </p:nvPicPr>
            <p:blipFill>
              <a:blip r:embed="rId5">
                <a:alphaModFix/>
              </a:blip>
              <a:stretch>
                <a:fillRect/>
              </a:stretch>
            </p:blipFill>
            <p:spPr>
              <a:xfrm>
                <a:off x="1799425" y="3625925"/>
                <a:ext cx="1125724" cy="1125724"/>
              </a:xfrm>
              <a:prstGeom prst="rect">
                <a:avLst/>
              </a:prstGeom>
              <a:noFill/>
              <a:ln>
                <a:noFill/>
              </a:ln>
            </p:spPr>
          </p:pic>
        </p:grpSp>
        <p:sp>
          <p:nvSpPr>
            <p:cNvPr id="337" name="Google Shape;337;g3a3f398f533_0_160"/>
            <p:cNvSpPr txBox="1"/>
            <p:nvPr/>
          </p:nvSpPr>
          <p:spPr>
            <a:xfrm>
              <a:off x="1966288" y="848750"/>
              <a:ext cx="792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zh-TW">
                  <a:solidFill>
                    <a:schemeClr val="dk1"/>
                  </a:solidFill>
                  <a:latin typeface="Times New Roman"/>
                  <a:ea typeface="Times New Roman"/>
                  <a:cs typeface="Times New Roman"/>
                  <a:sym typeface="Times New Roman"/>
                </a:rPr>
                <a:t>Color</a:t>
              </a:r>
              <a:endParaRPr b="1">
                <a:latin typeface="Times New Roman"/>
                <a:ea typeface="Times New Roman"/>
                <a:cs typeface="Times New Roman"/>
                <a:sym typeface="Times New Roman"/>
              </a:endParaRPr>
            </a:p>
          </p:txBody>
        </p:sp>
        <p:sp>
          <p:nvSpPr>
            <p:cNvPr id="338" name="Google Shape;338;g3a3f398f533_0_160"/>
            <p:cNvSpPr txBox="1"/>
            <p:nvPr/>
          </p:nvSpPr>
          <p:spPr>
            <a:xfrm>
              <a:off x="4171913" y="848750"/>
              <a:ext cx="792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zh-TW">
                  <a:solidFill>
                    <a:schemeClr val="dk1"/>
                  </a:solidFill>
                  <a:latin typeface="Times New Roman"/>
                  <a:ea typeface="Times New Roman"/>
                  <a:cs typeface="Times New Roman"/>
                  <a:sym typeface="Times New Roman"/>
                </a:rPr>
                <a:t>Shape</a:t>
              </a:r>
              <a:endParaRPr b="1">
                <a:latin typeface="Times New Roman"/>
                <a:ea typeface="Times New Roman"/>
                <a:cs typeface="Times New Roman"/>
                <a:sym typeface="Times New Roman"/>
              </a:endParaRPr>
            </a:p>
          </p:txBody>
        </p:sp>
        <p:sp>
          <p:nvSpPr>
            <p:cNvPr id="339" name="Google Shape;339;g3a3f398f533_0_160"/>
            <p:cNvSpPr txBox="1"/>
            <p:nvPr/>
          </p:nvSpPr>
          <p:spPr>
            <a:xfrm>
              <a:off x="6377513" y="848750"/>
              <a:ext cx="792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zh-TW">
                  <a:solidFill>
                    <a:schemeClr val="dk1"/>
                  </a:solidFill>
                  <a:latin typeface="Times New Roman"/>
                  <a:ea typeface="Times New Roman"/>
                  <a:cs typeface="Times New Roman"/>
                  <a:sym typeface="Times New Roman"/>
                </a:rPr>
                <a:t>Texture</a:t>
              </a:r>
              <a:endParaRPr b="1">
                <a:latin typeface="Times New Roman"/>
                <a:ea typeface="Times New Roman"/>
                <a:cs typeface="Times New Roman"/>
                <a:sym typeface="Times New Roman"/>
              </a:endParaRPr>
            </a:p>
          </p:txBody>
        </p:sp>
        <p:pic>
          <p:nvPicPr>
            <p:cNvPr id="340" name="Google Shape;340;g3a3f398f533_0_160"/>
            <p:cNvPicPr preferRelativeResize="0"/>
            <p:nvPr/>
          </p:nvPicPr>
          <p:blipFill>
            <a:blip r:embed="rId6">
              <a:alphaModFix/>
            </a:blip>
            <a:stretch>
              <a:fillRect/>
            </a:stretch>
          </p:blipFill>
          <p:spPr>
            <a:xfrm>
              <a:off x="4009125" y="1236050"/>
              <a:ext cx="1125724" cy="1125750"/>
            </a:xfrm>
            <a:prstGeom prst="rect">
              <a:avLst/>
            </a:prstGeom>
            <a:noFill/>
            <a:ln>
              <a:noFill/>
            </a:ln>
          </p:spPr>
        </p:pic>
        <p:pic>
          <p:nvPicPr>
            <p:cNvPr id="341" name="Google Shape;341;g3a3f398f533_0_160"/>
            <p:cNvPicPr preferRelativeResize="0"/>
            <p:nvPr/>
          </p:nvPicPr>
          <p:blipFill>
            <a:blip r:embed="rId7">
              <a:alphaModFix/>
            </a:blip>
            <a:stretch>
              <a:fillRect/>
            </a:stretch>
          </p:blipFill>
          <p:spPr>
            <a:xfrm>
              <a:off x="4009150" y="2361800"/>
              <a:ext cx="1125724" cy="1125724"/>
            </a:xfrm>
            <a:prstGeom prst="rect">
              <a:avLst/>
            </a:prstGeom>
            <a:noFill/>
            <a:ln>
              <a:noFill/>
            </a:ln>
          </p:spPr>
        </p:pic>
        <p:pic>
          <p:nvPicPr>
            <p:cNvPr id="342" name="Google Shape;342;g3a3f398f533_0_160"/>
            <p:cNvPicPr preferRelativeResize="0"/>
            <p:nvPr/>
          </p:nvPicPr>
          <p:blipFill>
            <a:blip r:embed="rId8">
              <a:alphaModFix/>
            </a:blip>
            <a:stretch>
              <a:fillRect/>
            </a:stretch>
          </p:blipFill>
          <p:spPr>
            <a:xfrm>
              <a:off x="4009150" y="3487525"/>
              <a:ext cx="1125724" cy="1125724"/>
            </a:xfrm>
            <a:prstGeom prst="rect">
              <a:avLst/>
            </a:prstGeom>
            <a:noFill/>
            <a:ln>
              <a:noFill/>
            </a:ln>
          </p:spPr>
        </p:pic>
        <p:sp>
          <p:nvSpPr>
            <p:cNvPr id="343" name="Google Shape;343;g3a3f398f533_0_160"/>
            <p:cNvSpPr txBox="1"/>
            <p:nvPr/>
          </p:nvSpPr>
          <p:spPr>
            <a:xfrm>
              <a:off x="3528425" y="4582975"/>
              <a:ext cx="2079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latin typeface="Times New Roman"/>
                  <a:ea typeface="Times New Roman"/>
                  <a:cs typeface="Times New Roman"/>
                  <a:sym typeface="Times New Roman"/>
                </a:rPr>
                <a:t>“</a:t>
              </a:r>
              <a:r>
                <a:rPr lang="zh-TW" sz="1200">
                  <a:latin typeface="Times New Roman"/>
                  <a:ea typeface="Times New Roman"/>
                  <a:cs typeface="Times New Roman"/>
                  <a:sym typeface="Times New Roman"/>
                </a:rPr>
                <a:t>a cubic block and a cylindrical toothpaste tube”</a:t>
              </a:r>
              <a:endParaRPr sz="1200">
                <a:latin typeface="Times New Roman"/>
                <a:ea typeface="Times New Roman"/>
                <a:cs typeface="Times New Roman"/>
                <a:sym typeface="Times New Roman"/>
              </a:endParaRPr>
            </a:p>
          </p:txBody>
        </p:sp>
        <p:pic>
          <p:nvPicPr>
            <p:cNvPr id="344" name="Google Shape;344;g3a3f398f533_0_160"/>
            <p:cNvPicPr preferRelativeResize="0"/>
            <p:nvPr/>
          </p:nvPicPr>
          <p:blipFill>
            <a:blip r:embed="rId9">
              <a:alphaModFix/>
            </a:blip>
            <a:stretch>
              <a:fillRect/>
            </a:stretch>
          </p:blipFill>
          <p:spPr>
            <a:xfrm>
              <a:off x="6218825" y="1236075"/>
              <a:ext cx="1171651" cy="1171651"/>
            </a:xfrm>
            <a:prstGeom prst="rect">
              <a:avLst/>
            </a:prstGeom>
            <a:noFill/>
            <a:ln>
              <a:noFill/>
            </a:ln>
          </p:spPr>
        </p:pic>
        <p:pic>
          <p:nvPicPr>
            <p:cNvPr id="345" name="Google Shape;345;g3a3f398f533_0_160"/>
            <p:cNvPicPr preferRelativeResize="0"/>
            <p:nvPr/>
          </p:nvPicPr>
          <p:blipFill>
            <a:blip r:embed="rId10">
              <a:alphaModFix/>
            </a:blip>
            <a:stretch>
              <a:fillRect/>
            </a:stretch>
          </p:blipFill>
          <p:spPr>
            <a:xfrm>
              <a:off x="6218875" y="2361800"/>
              <a:ext cx="1171651" cy="1171651"/>
            </a:xfrm>
            <a:prstGeom prst="rect">
              <a:avLst/>
            </a:prstGeom>
            <a:noFill/>
            <a:ln>
              <a:noFill/>
            </a:ln>
          </p:spPr>
        </p:pic>
        <p:pic>
          <p:nvPicPr>
            <p:cNvPr id="346" name="Google Shape;346;g3a3f398f533_0_160"/>
            <p:cNvPicPr preferRelativeResize="0"/>
            <p:nvPr/>
          </p:nvPicPr>
          <p:blipFill>
            <a:blip r:embed="rId11">
              <a:alphaModFix/>
            </a:blip>
            <a:stretch>
              <a:fillRect/>
            </a:stretch>
          </p:blipFill>
          <p:spPr>
            <a:xfrm>
              <a:off x="6218875" y="3487525"/>
              <a:ext cx="1171651" cy="1171651"/>
            </a:xfrm>
            <a:prstGeom prst="rect">
              <a:avLst/>
            </a:prstGeom>
            <a:noFill/>
            <a:ln>
              <a:noFill/>
            </a:ln>
          </p:spPr>
        </p:pic>
        <p:sp>
          <p:nvSpPr>
            <p:cNvPr id="347" name="Google Shape;347;g3a3f398f533_0_160"/>
            <p:cNvSpPr txBox="1"/>
            <p:nvPr/>
          </p:nvSpPr>
          <p:spPr>
            <a:xfrm>
              <a:off x="5304700" y="46463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latin typeface="Times New Roman"/>
                  <a:ea typeface="Times New Roman"/>
                  <a:cs typeface="Times New Roman"/>
                  <a:sym typeface="Times New Roman"/>
                </a:rPr>
                <a:t>"</a:t>
              </a:r>
              <a:r>
                <a:rPr lang="zh-TW" sz="1200">
                  <a:latin typeface="Times New Roman"/>
                  <a:ea typeface="Times New Roman"/>
                  <a:cs typeface="Times New Roman"/>
                  <a:sym typeface="Times New Roman"/>
                </a:rPr>
                <a:t>a leather belt and a glass vase</a:t>
              </a:r>
              <a:r>
                <a:rPr lang="zh-TW"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a3f398f533_0_55"/>
          <p:cNvSpPr txBox="1"/>
          <p:nvPr/>
        </p:nvSpPr>
        <p:spPr>
          <a:xfrm>
            <a:off x="2616900" y="2083500"/>
            <a:ext cx="39102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800"/>
              </a:spcBef>
              <a:spcAft>
                <a:spcPts val="0"/>
              </a:spcAft>
              <a:buNone/>
            </a:pPr>
            <a:r>
              <a:rPr lang="zh-TW" sz="2400">
                <a:solidFill>
                  <a:schemeClr val="dk1"/>
                </a:solidFill>
                <a:highlight>
                  <a:schemeClr val="lt1"/>
                </a:highlight>
                <a:latin typeface="Times New Roman"/>
                <a:ea typeface="Times New Roman"/>
                <a:cs typeface="Times New Roman"/>
                <a:sym typeface="Times New Roman"/>
              </a:rPr>
              <a:t>4.   </a:t>
            </a:r>
            <a:r>
              <a:rPr lang="zh-TW" sz="2400">
                <a:solidFill>
                  <a:schemeClr val="dk1"/>
                </a:solidFill>
                <a:highlight>
                  <a:schemeClr val="lt1"/>
                </a:highlight>
                <a:latin typeface="Times New Roman"/>
                <a:ea typeface="Times New Roman"/>
                <a:cs typeface="Times New Roman"/>
                <a:sym typeface="Times New Roman"/>
              </a:rPr>
              <a:t>Conclusions</a:t>
            </a:r>
            <a:endParaRPr sz="2400">
              <a:solidFill>
                <a:schemeClr val="dk1"/>
              </a:solidFill>
              <a:highlight>
                <a:schemeClr val="lt1"/>
              </a:highlight>
              <a:latin typeface="Times New Roman"/>
              <a:ea typeface="Times New Roman"/>
              <a:cs typeface="Times New Roman"/>
              <a:sym typeface="Times New Roman"/>
            </a:endParaRPr>
          </a:p>
        </p:txBody>
      </p:sp>
      <p:sp>
        <p:nvSpPr>
          <p:cNvPr id="354" name="Google Shape;354;g3a3f398f533_0_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cxnSp>
        <p:nvCxnSpPr>
          <p:cNvPr id="355" name="Google Shape;355;g3a3f398f533_0_55"/>
          <p:cNvCxnSpPr>
            <a:endCxn id="353" idx="1"/>
          </p:cNvCxnSpPr>
          <p:nvPr/>
        </p:nvCxnSpPr>
        <p:spPr>
          <a:xfrm>
            <a:off x="-499200" y="2360550"/>
            <a:ext cx="3116100" cy="0"/>
          </a:xfrm>
          <a:prstGeom prst="straightConnector1">
            <a:avLst/>
          </a:prstGeom>
          <a:noFill/>
          <a:ln cap="flat" cmpd="sng" w="9525">
            <a:solidFill>
              <a:srgbClr val="0033A1"/>
            </a:solidFill>
            <a:prstDash val="solid"/>
            <a:round/>
            <a:headEnd len="med" w="med" type="none"/>
            <a:tailEnd len="med" w="med" type="oval"/>
          </a:ln>
        </p:spPr>
      </p:cxnSp>
      <p:cxnSp>
        <p:nvCxnSpPr>
          <p:cNvPr id="356" name="Google Shape;356;g3a3f398f533_0_55"/>
          <p:cNvCxnSpPr>
            <a:stCxn id="353" idx="3"/>
          </p:cNvCxnSpPr>
          <p:nvPr/>
        </p:nvCxnSpPr>
        <p:spPr>
          <a:xfrm>
            <a:off x="6527100" y="2360550"/>
            <a:ext cx="3081300" cy="0"/>
          </a:xfrm>
          <a:prstGeom prst="straightConnector1">
            <a:avLst/>
          </a:prstGeom>
          <a:noFill/>
          <a:ln cap="flat" cmpd="sng" w="9525">
            <a:solidFill>
              <a:srgbClr val="0033A1"/>
            </a:solidFill>
            <a:prstDash val="solid"/>
            <a:round/>
            <a:headEnd len="med" w="med" type="oval"/>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97e7bb5097_0_8"/>
          <p:cNvSpPr txBox="1"/>
          <p:nvPr/>
        </p:nvSpPr>
        <p:spPr>
          <a:xfrm>
            <a:off x="348475" y="345300"/>
            <a:ext cx="457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800"/>
              </a:spcBef>
              <a:spcAft>
                <a:spcPts val="0"/>
              </a:spcAft>
              <a:buClr>
                <a:srgbClr val="000000"/>
              </a:buClr>
              <a:buSzPts val="2800"/>
              <a:buFont typeface="Arial"/>
              <a:buNone/>
            </a:pPr>
            <a:r>
              <a:rPr b="1" lang="zh-TW" sz="2800">
                <a:solidFill>
                  <a:schemeClr val="dk1"/>
                </a:solidFill>
                <a:highlight>
                  <a:schemeClr val="lt1"/>
                </a:highlight>
                <a:latin typeface="Times New Roman"/>
                <a:ea typeface="Times New Roman"/>
                <a:cs typeface="Times New Roman"/>
                <a:sym typeface="Times New Roman"/>
              </a:rPr>
              <a:t>Presentation</a:t>
            </a:r>
            <a:r>
              <a:rPr b="1" i="0" lang="zh-TW" sz="2800" u="none" cap="none" strike="noStrike">
                <a:solidFill>
                  <a:schemeClr val="dk1"/>
                </a:solidFill>
                <a:highlight>
                  <a:schemeClr val="lt1"/>
                </a:highlight>
                <a:latin typeface="Times New Roman"/>
                <a:ea typeface="Times New Roman"/>
                <a:cs typeface="Times New Roman"/>
                <a:sym typeface="Times New Roman"/>
              </a:rPr>
              <a:t> Outline</a:t>
            </a:r>
            <a:endParaRPr b="0" i="0" sz="2800" u="none" cap="none" strike="noStrike">
              <a:solidFill>
                <a:srgbClr val="000000"/>
              </a:solidFill>
              <a:latin typeface="Times New Roman"/>
              <a:ea typeface="Times New Roman"/>
              <a:cs typeface="Times New Roman"/>
              <a:sym typeface="Times New Roman"/>
            </a:endParaRPr>
          </a:p>
        </p:txBody>
      </p:sp>
      <p:sp>
        <p:nvSpPr>
          <p:cNvPr id="142" name="Google Shape;142;g397e7bb5097_0_8"/>
          <p:cNvSpPr txBox="1"/>
          <p:nvPr/>
        </p:nvSpPr>
        <p:spPr>
          <a:xfrm>
            <a:off x="1352200" y="960900"/>
            <a:ext cx="6970800" cy="33246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1800"/>
              </a:spcBef>
              <a:spcAft>
                <a:spcPts val="0"/>
              </a:spcAft>
              <a:buClr>
                <a:schemeClr val="dk1"/>
              </a:buClr>
              <a:buSzPts val="2400"/>
              <a:buFont typeface="Times New Roman"/>
              <a:buAutoNum type="arabicPeriod"/>
            </a:pPr>
            <a:r>
              <a:rPr lang="zh-TW" sz="2400">
                <a:solidFill>
                  <a:schemeClr val="dk1"/>
                </a:solidFill>
                <a:highlight>
                  <a:schemeClr val="lt1"/>
                </a:highlight>
                <a:latin typeface="Times New Roman"/>
                <a:ea typeface="Times New Roman"/>
                <a:cs typeface="Times New Roman"/>
                <a:sym typeface="Times New Roman"/>
              </a:rPr>
              <a:t>Introduction</a:t>
            </a:r>
            <a:endParaRPr b="0" i="0" sz="2400" u="none" cap="none" strike="noStrike">
              <a:solidFill>
                <a:schemeClr val="dk1"/>
              </a:solidFill>
              <a:highlight>
                <a:schemeClr val="lt1"/>
              </a:highlight>
              <a:latin typeface="Times New Roman"/>
              <a:ea typeface="Times New Roman"/>
              <a:cs typeface="Times New Roman"/>
              <a:sym typeface="Times New Roman"/>
            </a:endParaRPr>
          </a:p>
          <a:p>
            <a:pPr indent="-381000" lvl="0" marL="457200" marR="0" rtl="0" algn="l">
              <a:lnSpc>
                <a:spcPct val="150000"/>
              </a:lnSpc>
              <a:spcBef>
                <a:spcPts val="0"/>
              </a:spcBef>
              <a:spcAft>
                <a:spcPts val="0"/>
              </a:spcAft>
              <a:buClr>
                <a:schemeClr val="dk1"/>
              </a:buClr>
              <a:buSzPts val="2400"/>
              <a:buFont typeface="Times New Roman"/>
              <a:buAutoNum type="arabicPeriod"/>
            </a:pPr>
            <a:r>
              <a:rPr lang="zh-TW" sz="2400">
                <a:solidFill>
                  <a:schemeClr val="dk1"/>
                </a:solidFill>
                <a:highlight>
                  <a:schemeClr val="lt1"/>
                </a:highlight>
                <a:latin typeface="Times New Roman"/>
                <a:ea typeface="Times New Roman"/>
                <a:cs typeface="Times New Roman"/>
                <a:sym typeface="Times New Roman"/>
              </a:rPr>
              <a:t>Review of previous work</a:t>
            </a:r>
            <a:endParaRPr b="0" i="0" sz="2400" u="none" cap="none" strike="noStrike">
              <a:solidFill>
                <a:schemeClr val="dk1"/>
              </a:solidFill>
              <a:highlight>
                <a:schemeClr val="lt1"/>
              </a:highlight>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2-1. Overview</a:t>
            </a:r>
            <a:endParaRPr sz="2400">
              <a:solidFill>
                <a:schemeClr val="dk1"/>
              </a:solidFill>
              <a:highlight>
                <a:schemeClr val="lt1"/>
              </a:highlight>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2-2. </a:t>
            </a:r>
            <a:r>
              <a:rPr lang="zh-TW" sz="2400">
                <a:solidFill>
                  <a:schemeClr val="dk1"/>
                </a:solidFill>
                <a:highlight>
                  <a:schemeClr val="lt1"/>
                </a:highlight>
                <a:latin typeface="Times New Roman"/>
                <a:ea typeface="Times New Roman"/>
                <a:cs typeface="Times New Roman"/>
                <a:sym typeface="Times New Roman"/>
              </a:rPr>
              <a:t>Method</a:t>
            </a:r>
            <a:endParaRPr sz="2400">
              <a:solidFill>
                <a:schemeClr val="dk1"/>
              </a:solidFill>
              <a:highlight>
                <a:schemeClr val="lt1"/>
              </a:highlight>
              <a:latin typeface="Times New Roman"/>
              <a:ea typeface="Times New Roman"/>
              <a:cs typeface="Times New Roman"/>
              <a:sym typeface="Times New Roman"/>
            </a:endParaRPr>
          </a:p>
          <a:p>
            <a:pPr indent="-381000" lvl="0" marL="457200" marR="0" rtl="0" algn="l">
              <a:lnSpc>
                <a:spcPct val="150000"/>
              </a:lnSpc>
              <a:spcBef>
                <a:spcPts val="0"/>
              </a:spcBef>
              <a:spcAft>
                <a:spcPts val="0"/>
              </a:spcAft>
              <a:buClr>
                <a:schemeClr val="dk1"/>
              </a:buClr>
              <a:buSzPts val="2400"/>
              <a:buFont typeface="Times New Roman"/>
              <a:buAutoNum type="arabicPeriod"/>
            </a:pPr>
            <a:r>
              <a:rPr lang="zh-TW" sz="2400">
                <a:solidFill>
                  <a:schemeClr val="dk1"/>
                </a:solidFill>
                <a:highlight>
                  <a:schemeClr val="lt1"/>
                </a:highlight>
                <a:latin typeface="Times New Roman"/>
                <a:ea typeface="Times New Roman"/>
                <a:cs typeface="Times New Roman"/>
                <a:sym typeface="Times New Roman"/>
              </a:rPr>
              <a:t>Our T</a:t>
            </a:r>
            <a:r>
              <a:rPr lang="zh-TW" sz="2400">
                <a:solidFill>
                  <a:schemeClr val="dk1"/>
                </a:solidFill>
                <a:highlight>
                  <a:schemeClr val="lt1"/>
                </a:highlight>
                <a:latin typeface="Times New Roman"/>
                <a:ea typeface="Times New Roman"/>
                <a:cs typeface="Times New Roman"/>
                <a:sym typeface="Times New Roman"/>
              </a:rPr>
              <a:t>echnical Solution &amp; </a:t>
            </a:r>
            <a:r>
              <a:rPr lang="zh-TW" sz="2400">
                <a:solidFill>
                  <a:schemeClr val="dk1"/>
                </a:solidFill>
                <a:highlight>
                  <a:schemeClr val="lt1"/>
                </a:highlight>
                <a:latin typeface="Times New Roman"/>
                <a:ea typeface="Times New Roman"/>
                <a:cs typeface="Times New Roman"/>
                <a:sym typeface="Times New Roman"/>
              </a:rPr>
              <a:t>Experiments Results</a:t>
            </a:r>
            <a:endParaRPr sz="2400">
              <a:solidFill>
                <a:schemeClr val="dk1"/>
              </a:solidFill>
              <a:highlight>
                <a:schemeClr val="lt1"/>
              </a:highlight>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Font typeface="Times New Roman"/>
              <a:buAutoNum type="arabicPeriod"/>
            </a:pPr>
            <a:r>
              <a:rPr lang="zh-TW" sz="2400">
                <a:solidFill>
                  <a:schemeClr val="dk1"/>
                </a:solidFill>
                <a:highlight>
                  <a:schemeClr val="lt1"/>
                </a:highlight>
                <a:latin typeface="Times New Roman"/>
                <a:ea typeface="Times New Roman"/>
                <a:cs typeface="Times New Roman"/>
                <a:sym typeface="Times New Roman"/>
              </a:rPr>
              <a:t>Conclusions</a:t>
            </a:r>
            <a:endParaRPr b="0" i="0" sz="2400" u="none" cap="none" strike="noStrike">
              <a:solidFill>
                <a:schemeClr val="dk1"/>
              </a:solidFill>
              <a:highlight>
                <a:schemeClr val="lt1"/>
              </a:highlight>
              <a:latin typeface="Times New Roman"/>
              <a:ea typeface="Times New Roman"/>
              <a:cs typeface="Times New Roman"/>
              <a:sym typeface="Times New Roman"/>
            </a:endParaRPr>
          </a:p>
        </p:txBody>
      </p:sp>
      <p:sp>
        <p:nvSpPr>
          <p:cNvPr id="143" name="Google Shape;143;g397e7bb5097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a3f398f533_0_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63" name="Google Shape;363;g3a3f398f533_0_68"/>
          <p:cNvSpPr txBox="1"/>
          <p:nvPr/>
        </p:nvSpPr>
        <p:spPr>
          <a:xfrm>
            <a:off x="602675" y="639625"/>
            <a:ext cx="7927500" cy="3771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zh-TW" sz="2400">
                <a:solidFill>
                  <a:schemeClr val="dk1"/>
                </a:solidFill>
                <a:latin typeface="Times New Roman"/>
                <a:ea typeface="Times New Roman"/>
                <a:cs typeface="Times New Roman"/>
                <a:sym typeface="Times New Roman"/>
              </a:rPr>
              <a:t>Conclusion</a:t>
            </a:r>
            <a:endParaRPr sz="2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在區域規劃階段，小型 LLM 和大型 LLM 相比，較容易發生漏掉關鍵屬性、綁定錯誤的問題</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zh-TW">
                <a:solidFill>
                  <a:schemeClr val="dk1"/>
                </a:solidFill>
                <a:latin typeface="Times New Roman"/>
                <a:ea typeface="Times New Roman"/>
                <a:cs typeface="Times New Roman"/>
                <a:sym typeface="Times New Roman"/>
              </a:rPr>
              <a:t>即使未超越基準模型，</a:t>
            </a:r>
            <a:r>
              <a:rPr lang="zh-TW">
                <a:solidFill>
                  <a:schemeClr val="dk1"/>
                </a:solidFill>
                <a:latin typeface="Times New Roman"/>
                <a:ea typeface="Times New Roman"/>
                <a:cs typeface="Times New Roman"/>
                <a:sym typeface="Times New Roman"/>
              </a:rPr>
              <a:t>但實驗結果顯示自我修正機制能夠改善小型 LLM 在區域規劃的表現</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Char char="●"/>
            </a:pPr>
            <a:r>
              <a:rPr lang="zh-TW">
                <a:solidFill>
                  <a:schemeClr val="dk1"/>
                </a:solidFill>
                <a:latin typeface="Times New Roman"/>
                <a:ea typeface="Times New Roman"/>
                <a:cs typeface="Times New Roman"/>
                <a:sym typeface="Times New Roman"/>
              </a:rPr>
              <a:t>提供一條小型 LLM 在 RPG 框架的改善方向</a:t>
            </a:r>
            <a:br>
              <a:rPr lang="zh-TW">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zh-TW" sz="2400">
                <a:solidFill>
                  <a:schemeClr val="dk1"/>
                </a:solidFill>
                <a:latin typeface="Times New Roman"/>
                <a:ea typeface="Times New Roman"/>
                <a:cs typeface="Times New Roman"/>
                <a:sym typeface="Times New Roman"/>
              </a:rPr>
              <a:t>Limitation</a:t>
            </a:r>
            <a:endParaRPr sz="2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Char char="●"/>
            </a:pPr>
            <a:r>
              <a:rPr lang="zh-TW">
                <a:solidFill>
                  <a:schemeClr val="dk1"/>
                </a:solidFill>
                <a:latin typeface="Times New Roman"/>
                <a:ea typeface="Times New Roman"/>
                <a:cs typeface="Times New Roman"/>
                <a:sym typeface="Times New Roman"/>
              </a:rPr>
              <a:t>自我修正機制會抓取所有出現在 User Prompt 中的名詞與形容詞，並視為需檢查的關鍵詞彙，若 User Prompt 含有語意上不重要或修飾性詞彙，可能會被誤抓。</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zh-TW">
                <a:solidFill>
                  <a:schemeClr val="dk1"/>
                </a:solidFill>
                <a:latin typeface="Times New Roman"/>
                <a:ea typeface="Times New Roman"/>
                <a:cs typeface="Times New Roman"/>
                <a:sym typeface="Times New Roman"/>
              </a:rPr>
              <a:t>我們方法只限於 Attribute Binding 中的 </a:t>
            </a:r>
            <a:r>
              <a:rPr lang="zh-TW">
                <a:latin typeface="Times New Roman"/>
                <a:ea typeface="Times New Roman"/>
                <a:cs typeface="Times New Roman"/>
                <a:sym typeface="Times New Roman"/>
              </a:rPr>
              <a:t>Color, Shape, Texture</a:t>
            </a:r>
            <a:r>
              <a:rPr lang="zh-TW">
                <a:solidFill>
                  <a:schemeClr val="dk1"/>
                </a:solidFill>
                <a:latin typeface="Times New Roman"/>
                <a:ea typeface="Times New Roman"/>
                <a:cs typeface="Times New Roman"/>
                <a:sym typeface="Times New Roman"/>
              </a:rPr>
              <a:t>，無法套用在 Object Relationship、Complex 的任務上。</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97e7bb5097_0_205"/>
          <p:cNvSpPr txBox="1"/>
          <p:nvPr/>
        </p:nvSpPr>
        <p:spPr>
          <a:xfrm>
            <a:off x="558299" y="2225400"/>
            <a:ext cx="8027400" cy="692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1800"/>
              </a:spcBef>
              <a:spcAft>
                <a:spcPts val="0"/>
              </a:spcAft>
              <a:buClr>
                <a:schemeClr val="dk1"/>
              </a:buClr>
              <a:buSzPts val="800"/>
              <a:buFont typeface="Arial"/>
              <a:buNone/>
            </a:pPr>
            <a:r>
              <a:rPr b="1" i="0" lang="zh-TW" sz="3600" u="none" cap="none" strike="noStrike">
                <a:solidFill>
                  <a:srgbClr val="0033A1"/>
                </a:solidFill>
                <a:latin typeface="DFKai-SB"/>
                <a:ea typeface="DFKai-SB"/>
                <a:cs typeface="DFKai-SB"/>
                <a:sym typeface="DFKai-SB"/>
              </a:rPr>
              <a:t>Thanks for your attention！</a:t>
            </a:r>
            <a:endParaRPr b="1" i="0" sz="3600" u="none" cap="none" strike="noStrike">
              <a:solidFill>
                <a:srgbClr val="0033A1"/>
              </a:solidFill>
              <a:latin typeface="DFKai-SB"/>
              <a:ea typeface="DFKai-SB"/>
              <a:cs typeface="DFKai-SB"/>
              <a:sym typeface="DFKai-SB"/>
            </a:endParaRPr>
          </a:p>
        </p:txBody>
      </p:sp>
      <p:sp>
        <p:nvSpPr>
          <p:cNvPr id="370" name="Google Shape;370;g397e7bb5097_0_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abc7c4b363_0_61"/>
          <p:cNvSpPr txBox="1"/>
          <p:nvPr/>
        </p:nvSpPr>
        <p:spPr>
          <a:xfrm>
            <a:off x="2616900" y="2083500"/>
            <a:ext cx="3910200" cy="554100"/>
          </a:xfrm>
          <a:prstGeom prst="rect">
            <a:avLst/>
          </a:prstGeom>
          <a:noFill/>
          <a:ln>
            <a:noFill/>
          </a:ln>
        </p:spPr>
        <p:txBody>
          <a:bodyPr anchorCtr="0" anchor="t" bIns="91425" lIns="91425" spcFirstLastPara="1" rIns="91425" wrap="square" tIns="91425">
            <a:spAutoFit/>
          </a:bodyPr>
          <a:lstStyle/>
          <a:p>
            <a:pPr indent="-381000" lvl="0" marL="457200" rtl="0" algn="ctr">
              <a:lnSpc>
                <a:spcPct val="150000"/>
              </a:lnSpc>
              <a:spcBef>
                <a:spcPts val="1800"/>
              </a:spcBef>
              <a:spcAft>
                <a:spcPts val="0"/>
              </a:spcAft>
              <a:buClr>
                <a:schemeClr val="dk1"/>
              </a:buClr>
              <a:buSzPts val="2400"/>
              <a:buFont typeface="Times New Roman"/>
              <a:buAutoNum type="arabicPeriod"/>
            </a:pPr>
            <a:r>
              <a:rPr lang="zh-TW" sz="2400">
                <a:solidFill>
                  <a:schemeClr val="dk1"/>
                </a:solidFill>
                <a:highlight>
                  <a:schemeClr val="lt1"/>
                </a:highlight>
                <a:latin typeface="Times New Roman"/>
                <a:ea typeface="Times New Roman"/>
                <a:cs typeface="Times New Roman"/>
                <a:sym typeface="Times New Roman"/>
              </a:rPr>
              <a:t>Introduction</a:t>
            </a:r>
            <a:endParaRPr sz="2400">
              <a:solidFill>
                <a:schemeClr val="dk1"/>
              </a:solidFill>
              <a:highlight>
                <a:schemeClr val="lt1"/>
              </a:highlight>
              <a:latin typeface="Times New Roman"/>
              <a:ea typeface="Times New Roman"/>
              <a:cs typeface="Times New Roman"/>
              <a:sym typeface="Times New Roman"/>
            </a:endParaRPr>
          </a:p>
        </p:txBody>
      </p:sp>
      <p:sp>
        <p:nvSpPr>
          <p:cNvPr id="150" name="Google Shape;150;g3abc7c4b363_0_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cxnSp>
        <p:nvCxnSpPr>
          <p:cNvPr id="151" name="Google Shape;151;g3abc7c4b363_0_61"/>
          <p:cNvCxnSpPr>
            <a:endCxn id="149" idx="1"/>
          </p:cNvCxnSpPr>
          <p:nvPr/>
        </p:nvCxnSpPr>
        <p:spPr>
          <a:xfrm>
            <a:off x="-499200" y="2360550"/>
            <a:ext cx="3116100" cy="0"/>
          </a:xfrm>
          <a:prstGeom prst="straightConnector1">
            <a:avLst/>
          </a:prstGeom>
          <a:noFill/>
          <a:ln cap="flat" cmpd="sng" w="9525">
            <a:solidFill>
              <a:srgbClr val="0033A1"/>
            </a:solidFill>
            <a:prstDash val="solid"/>
            <a:round/>
            <a:headEnd len="med" w="med" type="none"/>
            <a:tailEnd len="med" w="med" type="oval"/>
          </a:ln>
        </p:spPr>
      </p:cxnSp>
      <p:cxnSp>
        <p:nvCxnSpPr>
          <p:cNvPr id="152" name="Google Shape;152;g3abc7c4b363_0_61"/>
          <p:cNvCxnSpPr>
            <a:stCxn id="149" idx="3"/>
          </p:cNvCxnSpPr>
          <p:nvPr/>
        </p:nvCxnSpPr>
        <p:spPr>
          <a:xfrm>
            <a:off x="6527100" y="2360550"/>
            <a:ext cx="3081300" cy="0"/>
          </a:xfrm>
          <a:prstGeom prst="straightConnector1">
            <a:avLst/>
          </a:prstGeom>
          <a:noFill/>
          <a:ln cap="flat" cmpd="sng" w="9525">
            <a:solidFill>
              <a:srgbClr val="0033A1"/>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abc7c4b363_0_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59" name="Google Shape;159;g3abc7c4b363_0_69"/>
          <p:cNvSpPr txBox="1"/>
          <p:nvPr/>
        </p:nvSpPr>
        <p:spPr>
          <a:xfrm>
            <a:off x="498500" y="823275"/>
            <a:ext cx="7566600" cy="3971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zh-TW" sz="1200">
                <a:solidFill>
                  <a:schemeClr val="dk1"/>
                </a:solidFill>
                <a:latin typeface="Times New Roman"/>
                <a:ea typeface="Times New Roman"/>
                <a:cs typeface="Times New Roman"/>
                <a:sym typeface="Times New Roman"/>
              </a:rPr>
              <a:t>研究背景</a:t>
            </a:r>
            <a:endParaRPr b="1"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近年 Diffusion models (如 </a:t>
            </a:r>
            <a:r>
              <a:rPr lang="zh-TW" sz="1200">
                <a:solidFill>
                  <a:schemeClr val="dk1"/>
                </a:solidFill>
                <a:latin typeface="Times New Roman"/>
                <a:ea typeface="Times New Roman"/>
                <a:cs typeface="Times New Roman"/>
                <a:sym typeface="Times New Roman"/>
              </a:rPr>
              <a:t>Imagen、DALL-E 2/3、SDXL</a:t>
            </a:r>
            <a:r>
              <a:rPr lang="zh-TW" sz="1200">
                <a:solidFill>
                  <a:schemeClr val="dk1"/>
                </a:solidFill>
                <a:latin typeface="Times New Roman"/>
                <a:ea typeface="Times New Roman"/>
                <a:cs typeface="Times New Roman"/>
                <a:sym typeface="Times New Roman"/>
              </a:rPr>
              <a:t>) 提升文字轉圖片的生成品質</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現有的擴散模型在面對包含多個物件、複雜屬性綁定</a:t>
            </a:r>
            <a:r>
              <a:rPr lang="zh-TW" sz="1200">
                <a:solidFill>
                  <a:schemeClr val="dk1"/>
                </a:solidFill>
                <a:latin typeface="Times New Roman"/>
                <a:ea typeface="Times New Roman"/>
                <a:cs typeface="Times New Roman"/>
                <a:sym typeface="Times New Roman"/>
              </a:rPr>
              <a:t>仍難以精準處理複雜提示，</a:t>
            </a:r>
            <a:br>
              <a:rPr lang="zh-TW" sz="1200">
                <a:solidFill>
                  <a:schemeClr val="dk1"/>
                </a:solidFill>
                <a:latin typeface="Times New Roman"/>
                <a:ea typeface="Times New Roman"/>
                <a:cs typeface="Times New Roman"/>
                <a:sym typeface="Times New Roman"/>
              </a:rPr>
            </a:br>
            <a:r>
              <a:rPr lang="zh-TW" sz="1200">
                <a:solidFill>
                  <a:schemeClr val="dk1"/>
                </a:solidFill>
                <a:latin typeface="Times New Roman"/>
                <a:ea typeface="Times New Roman"/>
                <a:cs typeface="Times New Roman"/>
                <a:sym typeface="Times New Roman"/>
              </a:rPr>
              <a:t>（例如：「紅色的椅子和黃色的狗」）或特定空間關係的提示詞時，經常會失敗或</a:t>
            </a:r>
            <a:br>
              <a:rPr lang="zh-TW" sz="1200">
                <a:solidFill>
                  <a:schemeClr val="dk1"/>
                </a:solidFill>
                <a:latin typeface="Times New Roman"/>
                <a:ea typeface="Times New Roman"/>
                <a:cs typeface="Times New Roman"/>
                <a:sym typeface="Times New Roman"/>
              </a:rPr>
            </a:br>
            <a:r>
              <a:rPr lang="zh-TW" sz="1200">
                <a:solidFill>
                  <a:schemeClr val="dk1"/>
                </a:solidFill>
                <a:latin typeface="Times New Roman"/>
                <a:ea typeface="Times New Roman"/>
                <a:cs typeface="Times New Roman"/>
                <a:sym typeface="Times New Roman"/>
              </a:rPr>
              <a:t>發生混淆 。</a:t>
            </a:r>
            <a:endParaRPr sz="1200">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rPr b="1" lang="zh-TW" sz="1200">
                <a:solidFill>
                  <a:schemeClr val="dk1"/>
                </a:solidFill>
                <a:latin typeface="Times New Roman"/>
                <a:ea typeface="Times New Roman"/>
                <a:cs typeface="Times New Roman"/>
                <a:sym typeface="Times New Roman"/>
              </a:rPr>
              <a:t>研究動機</a:t>
            </a:r>
            <a:endParaRPr b="1"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RPG  (Recaption, Plan, Generate) 框架，在生成圖片前</a:t>
            </a:r>
            <a:r>
              <a:rPr lang="zh-TW" sz="1200" u="sng">
                <a:solidFill>
                  <a:schemeClr val="dk1"/>
                </a:solidFill>
                <a:latin typeface="Times New Roman"/>
                <a:ea typeface="Times New Roman"/>
                <a:cs typeface="Times New Roman"/>
                <a:sym typeface="Times New Roman"/>
              </a:rPr>
              <a:t>使用閉源模型 GPT-4 當 Planner 來進行區域規劃</a:t>
            </a:r>
            <a:r>
              <a:rPr lang="zh-TW" sz="1200">
                <a:solidFill>
                  <a:schemeClr val="dk1"/>
                </a:solidFill>
                <a:latin typeface="Times New Roman"/>
                <a:ea typeface="Times New Roman"/>
                <a:cs typeface="Times New Roman"/>
                <a:sym typeface="Times New Roman"/>
              </a:rPr>
              <a:t>，在 T2I-CompBench 的 Attribute Binding, Object Relationship, Complex 的評估中有最好的表現 。</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論文提到能兼容不同的 LLM，但使用參數量較小的開源模型會影響整體的表現，像是區域規劃時會漏掉關鍵物件或屬性配對。</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因此，我們想改善小模型在 Attribute Binding 任務中的表現，讓它能夠有接近 GPT-4 的表現。</a:t>
            </a:r>
            <a:endParaRPr sz="1200">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rPr b="1" lang="zh-TW" sz="1200">
                <a:solidFill>
                  <a:schemeClr val="dk1"/>
                </a:solidFill>
                <a:latin typeface="Times New Roman"/>
                <a:ea typeface="Times New Roman"/>
                <a:cs typeface="Times New Roman"/>
                <a:sym typeface="Times New Roman"/>
              </a:rPr>
              <a:t>研究目標</a:t>
            </a:r>
            <a:endParaRPr b="1"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Char char="●"/>
            </a:pPr>
            <a:r>
              <a:rPr lang="zh-TW" sz="1200">
                <a:solidFill>
                  <a:schemeClr val="dk1"/>
                </a:solidFill>
                <a:latin typeface="Times New Roman"/>
                <a:ea typeface="Times New Roman"/>
                <a:cs typeface="Times New Roman"/>
                <a:sym typeface="Times New Roman"/>
              </a:rPr>
              <a:t>我們基於 RPG (Recaption, Plan, Generate) 的框架，將 Planner 替換為 Llama 2-13B，並加入 Rule-based Self-Correction 機制，期望透過規則式的自我修正能提升小模型在 Attribute Binding 的表現。</a:t>
            </a:r>
            <a:endParaRPr sz="1200">
              <a:solidFill>
                <a:schemeClr val="dk1"/>
              </a:solidFill>
              <a:latin typeface="Times New Roman"/>
              <a:ea typeface="Times New Roman"/>
              <a:cs typeface="Times New Roman"/>
              <a:sym typeface="Times New Roman"/>
            </a:endParaRPr>
          </a:p>
        </p:txBody>
      </p:sp>
      <p:grpSp>
        <p:nvGrpSpPr>
          <p:cNvPr id="160" name="Google Shape;160;g3abc7c4b363_0_69"/>
          <p:cNvGrpSpPr/>
          <p:nvPr/>
        </p:nvGrpSpPr>
        <p:grpSpPr>
          <a:xfrm>
            <a:off x="6805177" y="378587"/>
            <a:ext cx="1830003" cy="1852479"/>
            <a:chOff x="7040025" y="781125"/>
            <a:chExt cx="1648800" cy="1669050"/>
          </a:xfrm>
        </p:grpSpPr>
        <p:pic>
          <p:nvPicPr>
            <p:cNvPr id="161" name="Google Shape;161;g3abc7c4b363_0_69"/>
            <p:cNvPicPr preferRelativeResize="0"/>
            <p:nvPr/>
          </p:nvPicPr>
          <p:blipFill>
            <a:blip r:embed="rId3">
              <a:alphaModFix/>
            </a:blip>
            <a:stretch>
              <a:fillRect/>
            </a:stretch>
          </p:blipFill>
          <p:spPr>
            <a:xfrm>
              <a:off x="7068263" y="781125"/>
              <a:ext cx="1592325" cy="1404250"/>
            </a:xfrm>
            <a:prstGeom prst="rect">
              <a:avLst/>
            </a:prstGeom>
            <a:noFill/>
            <a:ln cap="flat" cmpd="sng" w="10575">
              <a:solidFill>
                <a:schemeClr val="dk2"/>
              </a:solidFill>
              <a:prstDash val="solid"/>
              <a:round/>
              <a:headEnd len="sm" w="sm" type="none"/>
              <a:tailEnd len="sm" w="sm" type="none"/>
            </a:ln>
          </p:spPr>
        </p:pic>
        <p:sp>
          <p:nvSpPr>
            <p:cNvPr id="162" name="Google Shape;162;g3abc7c4b363_0_69"/>
            <p:cNvSpPr txBox="1"/>
            <p:nvPr/>
          </p:nvSpPr>
          <p:spPr>
            <a:xfrm>
              <a:off x="7040025" y="2111475"/>
              <a:ext cx="1648800" cy="338700"/>
            </a:xfrm>
            <a:prstGeom prst="rect">
              <a:avLst/>
            </a:prstGeom>
            <a:noFill/>
            <a:ln>
              <a:noFill/>
            </a:ln>
          </p:spPr>
          <p:txBody>
            <a:bodyPr anchorCtr="0" anchor="t" bIns="101450" lIns="101450" spcFirstLastPara="1" rIns="101450" wrap="square" tIns="101450">
              <a:spAutoFit/>
            </a:bodyPr>
            <a:lstStyle/>
            <a:p>
              <a:pPr indent="0" lvl="0" marL="0" rtl="0" algn="ctr">
                <a:lnSpc>
                  <a:spcPct val="120000"/>
                </a:lnSpc>
                <a:spcBef>
                  <a:spcPts val="0"/>
                </a:spcBef>
                <a:spcAft>
                  <a:spcPts val="0"/>
                </a:spcAft>
                <a:buNone/>
              </a:pPr>
              <a:r>
                <a:rPr b="1" lang="zh-TW" sz="1109">
                  <a:solidFill>
                    <a:schemeClr val="dk1"/>
                  </a:solidFill>
                  <a:latin typeface="Times New Roman"/>
                  <a:ea typeface="Times New Roman"/>
                  <a:cs typeface="Times New Roman"/>
                  <a:sym typeface="Times New Roman"/>
                </a:rPr>
                <a:t>SDXL </a:t>
              </a:r>
              <a:r>
                <a:rPr b="1" lang="zh-TW" sz="1109">
                  <a:solidFill>
                    <a:schemeClr val="dk1"/>
                  </a:solidFill>
                  <a:latin typeface="Times New Roman"/>
                  <a:ea typeface="Times New Roman"/>
                  <a:cs typeface="Times New Roman"/>
                  <a:sym typeface="Times New Roman"/>
                </a:rPr>
                <a:t>錯誤範</a:t>
              </a:r>
              <a:r>
                <a:rPr b="1" lang="zh-TW" sz="1109">
                  <a:solidFill>
                    <a:schemeClr val="dk1"/>
                  </a:solidFill>
                  <a:latin typeface="Times New Roman"/>
                  <a:ea typeface="Times New Roman"/>
                  <a:cs typeface="Times New Roman"/>
                  <a:sym typeface="Times New Roman"/>
                </a:rPr>
                <a:t>例</a:t>
              </a:r>
              <a:r>
                <a:rPr lang="zh-TW" sz="1109">
                  <a:solidFill>
                    <a:schemeClr val="dk1"/>
                  </a:solidFill>
                  <a:latin typeface="Times New Roman"/>
                  <a:ea typeface="Times New Roman"/>
                  <a:cs typeface="Times New Roman"/>
                  <a:sym typeface="Times New Roman"/>
                </a:rPr>
                <a:t> </a:t>
              </a:r>
              <a:endParaRPr sz="1109">
                <a:latin typeface="Times New Roman"/>
                <a:ea typeface="Times New Roman"/>
                <a:cs typeface="Times New Roman"/>
                <a:sym typeface="Times New Rom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a3f398f533_0_47"/>
          <p:cNvSpPr txBox="1"/>
          <p:nvPr/>
        </p:nvSpPr>
        <p:spPr>
          <a:xfrm>
            <a:off x="2410500" y="2083500"/>
            <a:ext cx="4323000" cy="554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80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  </a:t>
            </a:r>
            <a:r>
              <a:rPr lang="zh-TW" sz="2400">
                <a:solidFill>
                  <a:schemeClr val="dk1"/>
                </a:solidFill>
                <a:highlight>
                  <a:schemeClr val="lt1"/>
                </a:highlight>
                <a:latin typeface="Times New Roman"/>
                <a:ea typeface="Times New Roman"/>
                <a:cs typeface="Times New Roman"/>
                <a:sym typeface="Times New Roman"/>
              </a:rPr>
              <a:t>Review of previous work</a:t>
            </a:r>
            <a:endParaRPr sz="2400">
              <a:solidFill>
                <a:schemeClr val="dk1"/>
              </a:solidFill>
              <a:highlight>
                <a:schemeClr val="lt1"/>
              </a:highlight>
              <a:latin typeface="Times New Roman"/>
              <a:ea typeface="Times New Roman"/>
              <a:cs typeface="Times New Roman"/>
              <a:sym typeface="Times New Roman"/>
            </a:endParaRPr>
          </a:p>
        </p:txBody>
      </p:sp>
      <p:sp>
        <p:nvSpPr>
          <p:cNvPr id="169" name="Google Shape;169;g3a3f398f533_0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cxnSp>
        <p:nvCxnSpPr>
          <p:cNvPr id="170" name="Google Shape;170;g3a3f398f533_0_47"/>
          <p:cNvCxnSpPr>
            <a:endCxn id="168" idx="1"/>
          </p:cNvCxnSpPr>
          <p:nvPr/>
        </p:nvCxnSpPr>
        <p:spPr>
          <a:xfrm>
            <a:off x="-705600" y="2360550"/>
            <a:ext cx="3116100" cy="0"/>
          </a:xfrm>
          <a:prstGeom prst="straightConnector1">
            <a:avLst/>
          </a:prstGeom>
          <a:noFill/>
          <a:ln cap="flat" cmpd="sng" w="9525">
            <a:solidFill>
              <a:srgbClr val="0033A1"/>
            </a:solidFill>
            <a:prstDash val="solid"/>
            <a:round/>
            <a:headEnd len="med" w="med" type="none"/>
            <a:tailEnd len="med" w="med" type="oval"/>
          </a:ln>
        </p:spPr>
      </p:cxnSp>
      <p:cxnSp>
        <p:nvCxnSpPr>
          <p:cNvPr id="171" name="Google Shape;171;g3a3f398f533_0_47"/>
          <p:cNvCxnSpPr>
            <a:stCxn id="168" idx="3"/>
          </p:cNvCxnSpPr>
          <p:nvPr/>
        </p:nvCxnSpPr>
        <p:spPr>
          <a:xfrm>
            <a:off x="6733500" y="2360550"/>
            <a:ext cx="3081300" cy="0"/>
          </a:xfrm>
          <a:prstGeom prst="straightConnector1">
            <a:avLst/>
          </a:prstGeom>
          <a:noFill/>
          <a:ln cap="flat" cmpd="sng" w="9525">
            <a:solidFill>
              <a:srgbClr val="0033A1"/>
            </a:solidFill>
            <a:prstDash val="solid"/>
            <a:round/>
            <a:headEnd len="med" w="med" type="oval"/>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a3f398f533_0_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descr="image.png" id="178" name="Google Shape;178;g3a3f398f533_0_63"/>
          <p:cNvPicPr preferRelativeResize="0"/>
          <p:nvPr/>
        </p:nvPicPr>
        <p:blipFill rotWithShape="1">
          <a:blip r:embed="rId3">
            <a:alphaModFix/>
          </a:blip>
          <a:srcRect b="0" l="0" r="0" t="0"/>
          <a:stretch/>
        </p:blipFill>
        <p:spPr>
          <a:xfrm>
            <a:off x="286500" y="988354"/>
            <a:ext cx="2666519" cy="2257050"/>
          </a:xfrm>
          <a:prstGeom prst="rect">
            <a:avLst/>
          </a:prstGeom>
          <a:noFill/>
          <a:ln>
            <a:noFill/>
          </a:ln>
        </p:spPr>
      </p:pic>
      <p:pic>
        <p:nvPicPr>
          <p:cNvPr descr="image.png" id="179" name="Google Shape;179;g3a3f398f533_0_63"/>
          <p:cNvPicPr preferRelativeResize="0"/>
          <p:nvPr/>
        </p:nvPicPr>
        <p:blipFill rotWithShape="1">
          <a:blip r:embed="rId4">
            <a:alphaModFix/>
          </a:blip>
          <a:srcRect b="0" l="0" r="0" t="0"/>
          <a:stretch/>
        </p:blipFill>
        <p:spPr>
          <a:xfrm>
            <a:off x="3238743" y="988354"/>
            <a:ext cx="2666519" cy="2257050"/>
          </a:xfrm>
          <a:prstGeom prst="rect">
            <a:avLst/>
          </a:prstGeom>
          <a:noFill/>
          <a:ln>
            <a:noFill/>
          </a:ln>
        </p:spPr>
      </p:pic>
      <p:pic>
        <p:nvPicPr>
          <p:cNvPr descr="image.png" id="180" name="Google Shape;180;g3a3f398f533_0_63"/>
          <p:cNvPicPr preferRelativeResize="0"/>
          <p:nvPr/>
        </p:nvPicPr>
        <p:blipFill rotWithShape="1">
          <a:blip r:embed="rId5">
            <a:alphaModFix/>
          </a:blip>
          <a:srcRect b="0" l="0" r="0" t="0"/>
          <a:stretch/>
        </p:blipFill>
        <p:spPr>
          <a:xfrm>
            <a:off x="6190986" y="988354"/>
            <a:ext cx="2666519" cy="2257050"/>
          </a:xfrm>
          <a:prstGeom prst="rect">
            <a:avLst/>
          </a:prstGeom>
          <a:noFill/>
          <a:ln>
            <a:noFill/>
          </a:ln>
        </p:spPr>
      </p:pic>
      <p:sp>
        <p:nvSpPr>
          <p:cNvPr id="181" name="Google Shape;181;g3a3f398f533_0_63"/>
          <p:cNvSpPr txBox="1"/>
          <p:nvPr/>
        </p:nvSpPr>
        <p:spPr>
          <a:xfrm>
            <a:off x="543500" y="1772137"/>
            <a:ext cx="2152500" cy="276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799" u="none" cap="none" strike="noStrike">
                <a:solidFill>
                  <a:srgbClr val="FFFFFF"/>
                </a:solidFill>
                <a:latin typeface="Merriweather"/>
                <a:ea typeface="Merriweather"/>
                <a:cs typeface="Merriweather"/>
                <a:sym typeface="Merriweather"/>
              </a:rPr>
              <a:t>1. 文字導向擴散模型</a:t>
            </a:r>
            <a:endParaRPr sz="1049"/>
          </a:p>
        </p:txBody>
      </p:sp>
      <p:sp>
        <p:nvSpPr>
          <p:cNvPr id="182" name="Google Shape;182;g3a3f398f533_0_63"/>
          <p:cNvSpPr txBox="1"/>
          <p:nvPr/>
        </p:nvSpPr>
        <p:spPr>
          <a:xfrm>
            <a:off x="500778" y="2324013"/>
            <a:ext cx="2238000" cy="574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243" u="none" cap="none" strike="noStrike">
                <a:solidFill>
                  <a:srgbClr val="FFFFFF"/>
                </a:solidFill>
                <a:latin typeface="DM Sans"/>
                <a:ea typeface="DM Sans"/>
                <a:cs typeface="DM Sans"/>
                <a:sym typeface="DM Sans"/>
              </a:rPr>
              <a:t>探討現有 SOTA 模型（如 SDXL, DALL-E 3）的發展歷程與其在處理複雜語意上的局限性。</a:t>
            </a:r>
            <a:endParaRPr sz="1449"/>
          </a:p>
        </p:txBody>
      </p:sp>
      <p:sp>
        <p:nvSpPr>
          <p:cNvPr id="183" name="Google Shape;183;g3a3f398f533_0_63"/>
          <p:cNvSpPr txBox="1"/>
          <p:nvPr/>
        </p:nvSpPr>
        <p:spPr>
          <a:xfrm>
            <a:off x="3600740" y="1772137"/>
            <a:ext cx="1942200" cy="276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799" u="none" cap="none" strike="noStrike">
                <a:solidFill>
                  <a:srgbClr val="FFFFFF"/>
                </a:solidFill>
                <a:latin typeface="Merriweather"/>
                <a:ea typeface="Merriweather"/>
                <a:cs typeface="Merriweather"/>
                <a:sym typeface="Merriweather"/>
              </a:rPr>
              <a:t>2. 組合式擴散生成</a:t>
            </a:r>
            <a:endParaRPr sz="1049"/>
          </a:p>
        </p:txBody>
      </p:sp>
      <p:sp>
        <p:nvSpPr>
          <p:cNvPr id="184" name="Google Shape;184;g3a3f398f533_0_63"/>
          <p:cNvSpPr txBox="1"/>
          <p:nvPr/>
        </p:nvSpPr>
        <p:spPr>
          <a:xfrm>
            <a:off x="3453022" y="2324013"/>
            <a:ext cx="2238000" cy="574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243" u="none" cap="none" strike="noStrike">
                <a:solidFill>
                  <a:srgbClr val="FFFFFF"/>
                </a:solidFill>
                <a:latin typeface="DM Sans"/>
                <a:ea typeface="DM Sans"/>
                <a:cs typeface="DM Sans"/>
                <a:sym typeface="DM Sans"/>
              </a:rPr>
              <a:t>分析「基於訓練」與「無需訓練」兩大類方法，並指出各自在成本與控制力上的權衡。</a:t>
            </a:r>
            <a:endParaRPr sz="1449"/>
          </a:p>
        </p:txBody>
      </p:sp>
      <p:sp>
        <p:nvSpPr>
          <p:cNvPr id="185" name="Google Shape;185;g3a3f398f533_0_63"/>
          <p:cNvSpPr txBox="1"/>
          <p:nvPr/>
        </p:nvSpPr>
        <p:spPr>
          <a:xfrm>
            <a:off x="6349315" y="1772137"/>
            <a:ext cx="2349900" cy="276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799" u="none" cap="none" strike="noStrike">
                <a:solidFill>
                  <a:srgbClr val="FFFFFF"/>
                </a:solidFill>
                <a:latin typeface="Merriweather"/>
                <a:ea typeface="Merriweather"/>
                <a:cs typeface="Merriweather"/>
                <a:sym typeface="Merriweather"/>
              </a:rPr>
              <a:t>3. 多模態大型語言模型</a:t>
            </a:r>
            <a:endParaRPr sz="1049"/>
          </a:p>
        </p:txBody>
      </p:sp>
      <p:sp>
        <p:nvSpPr>
          <p:cNvPr id="186" name="Google Shape;186;g3a3f398f533_0_63"/>
          <p:cNvSpPr txBox="1"/>
          <p:nvPr/>
        </p:nvSpPr>
        <p:spPr>
          <a:xfrm>
            <a:off x="6405225" y="2323992"/>
            <a:ext cx="2238000" cy="574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zh-TW" sz="1243" u="none" cap="none" strike="noStrike">
                <a:solidFill>
                  <a:srgbClr val="FFFFFF"/>
                </a:solidFill>
                <a:latin typeface="DM Sans"/>
                <a:ea typeface="DM Sans"/>
                <a:cs typeface="DM Sans"/>
                <a:sym typeface="DM Sans"/>
              </a:rPr>
              <a:t>比較先前僅將 LLM 視為佈局生成器的做法，與 RPG 將其作為全域規劃者的創新之處。</a:t>
            </a:r>
            <a:endParaRPr sz="1449"/>
          </a:p>
        </p:txBody>
      </p:sp>
      <p:pic>
        <p:nvPicPr>
          <p:cNvPr descr="image.png" id="187" name="Google Shape;187;g3a3f398f533_0_63"/>
          <p:cNvPicPr preferRelativeResize="0"/>
          <p:nvPr/>
        </p:nvPicPr>
        <p:blipFill rotWithShape="1">
          <a:blip r:embed="rId6">
            <a:alphaModFix/>
          </a:blip>
          <a:srcRect b="0" l="0" r="0" t="0"/>
          <a:stretch/>
        </p:blipFill>
        <p:spPr>
          <a:xfrm>
            <a:off x="1448290" y="1222159"/>
            <a:ext cx="342843" cy="342843"/>
          </a:xfrm>
          <a:prstGeom prst="rect">
            <a:avLst/>
          </a:prstGeom>
          <a:noFill/>
          <a:ln>
            <a:noFill/>
          </a:ln>
        </p:spPr>
      </p:pic>
      <p:pic>
        <p:nvPicPr>
          <p:cNvPr descr="image.png" id="188" name="Google Shape;188;g3a3f398f533_0_63"/>
          <p:cNvPicPr preferRelativeResize="0"/>
          <p:nvPr/>
        </p:nvPicPr>
        <p:blipFill rotWithShape="1">
          <a:blip r:embed="rId7">
            <a:alphaModFix/>
          </a:blip>
          <a:srcRect b="0" l="0" r="0" t="0"/>
          <a:stretch/>
        </p:blipFill>
        <p:spPr>
          <a:xfrm>
            <a:off x="4379106" y="1222159"/>
            <a:ext cx="385698" cy="342843"/>
          </a:xfrm>
          <a:prstGeom prst="rect">
            <a:avLst/>
          </a:prstGeom>
          <a:noFill/>
          <a:ln>
            <a:noFill/>
          </a:ln>
        </p:spPr>
      </p:pic>
      <p:pic>
        <p:nvPicPr>
          <p:cNvPr descr="image.png" id="189" name="Google Shape;189;g3a3f398f533_0_63"/>
          <p:cNvPicPr preferRelativeResize="0"/>
          <p:nvPr/>
        </p:nvPicPr>
        <p:blipFill rotWithShape="1">
          <a:blip r:embed="rId8">
            <a:alphaModFix/>
          </a:blip>
          <a:srcRect b="0" l="0" r="0" t="0"/>
          <a:stretch/>
        </p:blipFill>
        <p:spPr>
          <a:xfrm>
            <a:off x="7352777" y="1222159"/>
            <a:ext cx="342843" cy="342843"/>
          </a:xfrm>
          <a:prstGeom prst="rect">
            <a:avLst/>
          </a:prstGeom>
          <a:noFill/>
          <a:ln>
            <a:noFill/>
          </a:ln>
        </p:spPr>
      </p:pic>
      <p:sp>
        <p:nvSpPr>
          <p:cNvPr id="190" name="Google Shape;190;g3a3f398f533_0_63"/>
          <p:cNvSpPr txBox="1"/>
          <p:nvPr/>
        </p:nvSpPr>
        <p:spPr>
          <a:xfrm>
            <a:off x="448500" y="3557302"/>
            <a:ext cx="82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作者將相關工作主要分為三大類，並針對每一類的現有局限性（Limitations）提出了 RPG 如何克服這些問題的論述。</a:t>
            </a:r>
            <a:endParaRPr/>
          </a:p>
        </p:txBody>
      </p:sp>
      <p:sp>
        <p:nvSpPr>
          <p:cNvPr id="191" name="Google Shape;191;g3a3f398f533_0_63"/>
          <p:cNvSpPr txBox="1"/>
          <p:nvPr/>
        </p:nvSpPr>
        <p:spPr>
          <a:xfrm>
            <a:off x="0" y="291575"/>
            <a:ext cx="3000000" cy="554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2-1. Overview</a:t>
            </a:r>
            <a:endParaRPr sz="2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image.png" id="196" name="Google Shape;196;g3b02ffae30a_0_776"/>
          <p:cNvPicPr preferRelativeResize="0"/>
          <p:nvPr/>
        </p:nvPicPr>
        <p:blipFill rotWithShape="1">
          <a:blip r:embed="rId3">
            <a:alphaModFix/>
          </a:blip>
          <a:srcRect b="0" l="0" r="0" t="0"/>
          <a:stretch/>
        </p:blipFill>
        <p:spPr>
          <a:xfrm>
            <a:off x="285750" y="1232814"/>
            <a:ext cx="3964781" cy="3473313"/>
          </a:xfrm>
          <a:prstGeom prst="rect">
            <a:avLst/>
          </a:prstGeom>
          <a:noFill/>
          <a:ln>
            <a:noFill/>
          </a:ln>
        </p:spPr>
      </p:pic>
      <p:sp>
        <p:nvSpPr>
          <p:cNvPr id="197" name="Google Shape;197;g3b02ffae30a_0_776"/>
          <p:cNvSpPr txBox="1"/>
          <p:nvPr/>
        </p:nvSpPr>
        <p:spPr>
          <a:xfrm>
            <a:off x="571500" y="1401931"/>
            <a:ext cx="35628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zh-TW" sz="1800" u="none" cap="none" strike="noStrike">
                <a:solidFill>
                  <a:srgbClr val="005088"/>
                </a:solidFill>
                <a:latin typeface="Merriweather"/>
                <a:ea typeface="Merriweather"/>
                <a:cs typeface="Merriweather"/>
                <a:sym typeface="Merriweather"/>
              </a:rPr>
              <a:t>現有 SOTA 模型</a:t>
            </a:r>
            <a:endParaRPr sz="1100"/>
          </a:p>
        </p:txBody>
      </p:sp>
      <p:sp>
        <p:nvSpPr>
          <p:cNvPr id="198" name="Google Shape;198;g3b02ffae30a_0_776"/>
          <p:cNvSpPr txBox="1"/>
          <p:nvPr/>
        </p:nvSpPr>
        <p:spPr>
          <a:xfrm>
            <a:off x="571500" y="1780113"/>
            <a:ext cx="3393300" cy="812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zh-TW" sz="1600" u="none" cap="none" strike="noStrike">
                <a:solidFill>
                  <a:srgbClr val="333333"/>
                </a:solidFill>
                <a:latin typeface="DM Sans"/>
                <a:ea typeface="DM Sans"/>
                <a:cs typeface="DM Sans"/>
                <a:sym typeface="DM Sans"/>
              </a:rPr>
              <a:t>這些模型利用 Latent Diffusion 架構，成功在生成效率與影像品質之間取得平衡，能生成極具真實感的圖像。</a:t>
            </a:r>
            <a:endParaRPr sz="1500"/>
          </a:p>
        </p:txBody>
      </p:sp>
      <p:sp>
        <p:nvSpPr>
          <p:cNvPr id="199" name="Google Shape;199;g3b02ffae30a_0_776"/>
          <p:cNvSpPr txBox="1"/>
          <p:nvPr/>
        </p:nvSpPr>
        <p:spPr>
          <a:xfrm>
            <a:off x="486756" y="2789843"/>
            <a:ext cx="35628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zh-TW" sz="1800" u="none" cap="none" strike="noStrike">
                <a:solidFill>
                  <a:srgbClr val="005088"/>
                </a:solidFill>
                <a:latin typeface="Merriweather"/>
                <a:ea typeface="Merriweather"/>
                <a:cs typeface="Merriweather"/>
                <a:sym typeface="Merriweather"/>
              </a:rPr>
              <a:t>主要局限性 (Limitations)</a:t>
            </a:r>
            <a:endParaRPr sz="1100"/>
          </a:p>
        </p:txBody>
      </p:sp>
      <p:sp>
        <p:nvSpPr>
          <p:cNvPr id="200" name="Google Shape;200;g3b02ffae30a_0_776"/>
          <p:cNvSpPr txBox="1"/>
          <p:nvPr/>
        </p:nvSpPr>
        <p:spPr>
          <a:xfrm>
            <a:off x="571500" y="3184875"/>
            <a:ext cx="3478200" cy="1231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600" u="none" cap="none" strike="noStrike">
                <a:solidFill>
                  <a:srgbClr val="333333"/>
                </a:solidFill>
                <a:latin typeface="DM Sans"/>
                <a:ea typeface="DM Sans"/>
                <a:cs typeface="DM Sans"/>
                <a:sym typeface="DM Sans"/>
              </a:rPr>
              <a:t>儘管畫質優異，但在處理「複雜提示詞 (Complex Prompts)」時表現不佳。特別是在屬性綁定（Attribute Binding，如紅衣配藍褲）和空間關係（Spatial Relationships）上容易發生混淆。</a:t>
            </a:r>
            <a:endParaRPr sz="1500"/>
          </a:p>
        </p:txBody>
      </p:sp>
      <p:sp>
        <p:nvSpPr>
          <p:cNvPr id="201" name="Google Shape;201;g3b02ffae30a_0_776"/>
          <p:cNvSpPr txBox="1"/>
          <p:nvPr/>
        </p:nvSpPr>
        <p:spPr>
          <a:xfrm>
            <a:off x="285750" y="425700"/>
            <a:ext cx="8858400" cy="369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1. 文字導向擴散模型 (Text-Guided Diffusion Models)</a:t>
            </a:r>
            <a:endParaRPr sz="2400">
              <a:solidFill>
                <a:schemeClr val="dk1"/>
              </a:solidFill>
              <a:highlight>
                <a:schemeClr val="lt1"/>
              </a:highlight>
              <a:latin typeface="Times New Roman"/>
              <a:ea typeface="Times New Roman"/>
              <a:cs typeface="Times New Roman"/>
              <a:sym typeface="Times New Roman"/>
            </a:endParaRPr>
          </a:p>
        </p:txBody>
      </p:sp>
      <p:pic>
        <p:nvPicPr>
          <p:cNvPr id="202" name="Google Shape;202;g3b02ffae30a_0_776"/>
          <p:cNvPicPr preferRelativeResize="0"/>
          <p:nvPr/>
        </p:nvPicPr>
        <p:blipFill>
          <a:blip r:embed="rId4">
            <a:alphaModFix/>
          </a:blip>
          <a:stretch>
            <a:fillRect/>
          </a:stretch>
        </p:blipFill>
        <p:spPr>
          <a:xfrm>
            <a:off x="4438681" y="1112803"/>
            <a:ext cx="4588671" cy="1867185"/>
          </a:xfrm>
          <a:prstGeom prst="rect">
            <a:avLst/>
          </a:prstGeom>
          <a:noFill/>
          <a:ln>
            <a:noFill/>
          </a:ln>
        </p:spPr>
      </p:pic>
      <p:pic>
        <p:nvPicPr>
          <p:cNvPr id="203" name="Google Shape;203;g3b02ffae30a_0_776"/>
          <p:cNvPicPr preferRelativeResize="0"/>
          <p:nvPr/>
        </p:nvPicPr>
        <p:blipFill>
          <a:blip r:embed="rId5">
            <a:alphaModFix/>
          </a:blip>
          <a:stretch>
            <a:fillRect/>
          </a:stretch>
        </p:blipFill>
        <p:spPr>
          <a:xfrm>
            <a:off x="4438674" y="3060526"/>
            <a:ext cx="4364881" cy="1867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b02ffae30a_0_786"/>
          <p:cNvSpPr txBox="1"/>
          <p:nvPr/>
        </p:nvSpPr>
        <p:spPr>
          <a:xfrm>
            <a:off x="411702" y="1782415"/>
            <a:ext cx="645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400" u="none" cap="none" strike="noStrike">
                <a:solidFill>
                  <a:srgbClr val="333333"/>
                </a:solidFill>
                <a:latin typeface="DM Sans"/>
                <a:ea typeface="DM Sans"/>
                <a:cs typeface="DM Sans"/>
                <a:sym typeface="DM Sans"/>
              </a:rPr>
              <a:t>•</a:t>
            </a:r>
            <a:endParaRPr sz="1100"/>
          </a:p>
        </p:txBody>
      </p:sp>
      <p:sp>
        <p:nvSpPr>
          <p:cNvPr id="209" name="Google Shape;209;g3b02ffae30a_0_786"/>
          <p:cNvSpPr txBox="1"/>
          <p:nvPr/>
        </p:nvSpPr>
        <p:spPr>
          <a:xfrm>
            <a:off x="476001" y="1780975"/>
            <a:ext cx="4877400" cy="215400"/>
          </a:xfrm>
          <a:prstGeom prst="rect">
            <a:avLst/>
          </a:prstGeom>
          <a:noFill/>
          <a:ln>
            <a:noFill/>
          </a:ln>
        </p:spPr>
        <p:txBody>
          <a:bodyPr anchorCtr="0" anchor="t" bIns="0" lIns="64300" spcFirstLastPara="1" rIns="0" wrap="square" tIns="0">
            <a:spAutoFit/>
          </a:bodyPr>
          <a:lstStyle/>
          <a:p>
            <a:pPr indent="0" lvl="0" marL="0" marR="0" rtl="0" algn="l">
              <a:lnSpc>
                <a:spcPct val="159944"/>
              </a:lnSpc>
              <a:spcBef>
                <a:spcPts val="0"/>
              </a:spcBef>
              <a:spcAft>
                <a:spcPts val="0"/>
              </a:spcAft>
              <a:buNone/>
            </a:pPr>
            <a:r>
              <a:rPr b="1" i="0" lang="zh-TW" sz="1400" u="none" cap="none" strike="noStrike">
                <a:solidFill>
                  <a:srgbClr val="333333"/>
                </a:solidFill>
                <a:latin typeface="DM Sans"/>
                <a:ea typeface="DM Sans"/>
                <a:cs typeface="DM Sans"/>
                <a:sym typeface="DM Sans"/>
              </a:rPr>
              <a:t>代表性研究：</a:t>
            </a:r>
            <a:r>
              <a:rPr b="0" i="0" lang="zh-TW" sz="1400" u="none" cap="none" strike="noStrike">
                <a:solidFill>
                  <a:srgbClr val="333333"/>
                </a:solidFill>
                <a:latin typeface="DM Sans"/>
                <a:ea typeface="DM Sans"/>
                <a:cs typeface="DM Sans"/>
                <a:sym typeface="DM Sans"/>
              </a:rPr>
              <a:t> GLIGEN, ControlNet, T2I-Adapter, ReCo。</a:t>
            </a:r>
            <a:endParaRPr sz="1100"/>
          </a:p>
        </p:txBody>
      </p:sp>
      <p:sp>
        <p:nvSpPr>
          <p:cNvPr id="210" name="Google Shape;210;g3b02ffae30a_0_786"/>
          <p:cNvSpPr txBox="1"/>
          <p:nvPr/>
        </p:nvSpPr>
        <p:spPr>
          <a:xfrm>
            <a:off x="420525" y="2164554"/>
            <a:ext cx="675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400" u="none" cap="none" strike="noStrike">
                <a:solidFill>
                  <a:srgbClr val="333333"/>
                </a:solidFill>
                <a:latin typeface="DM Sans"/>
                <a:ea typeface="DM Sans"/>
                <a:cs typeface="DM Sans"/>
                <a:sym typeface="DM Sans"/>
              </a:rPr>
              <a:t>•</a:t>
            </a:r>
            <a:endParaRPr sz="1100"/>
          </a:p>
        </p:txBody>
      </p:sp>
      <p:sp>
        <p:nvSpPr>
          <p:cNvPr id="211" name="Google Shape;211;g3b02ffae30a_0_786"/>
          <p:cNvSpPr txBox="1"/>
          <p:nvPr/>
        </p:nvSpPr>
        <p:spPr>
          <a:xfrm>
            <a:off x="487900" y="2163125"/>
            <a:ext cx="4340700" cy="560100"/>
          </a:xfrm>
          <a:prstGeom prst="rect">
            <a:avLst/>
          </a:prstGeom>
          <a:noFill/>
          <a:ln>
            <a:noFill/>
          </a:ln>
        </p:spPr>
        <p:txBody>
          <a:bodyPr anchorCtr="0" anchor="t" bIns="0" lIns="64300" spcFirstLastPara="1" rIns="0" wrap="square" tIns="0">
            <a:spAutoFit/>
          </a:bodyPr>
          <a:lstStyle/>
          <a:p>
            <a:pPr indent="0" lvl="0" marL="0" marR="0" rtl="0" algn="l">
              <a:lnSpc>
                <a:spcPct val="159944"/>
              </a:lnSpc>
              <a:spcBef>
                <a:spcPts val="0"/>
              </a:spcBef>
              <a:spcAft>
                <a:spcPts val="0"/>
              </a:spcAft>
              <a:buNone/>
            </a:pPr>
            <a:r>
              <a:rPr b="1" i="0" lang="zh-TW" sz="1400" u="none" cap="none" strike="noStrike">
                <a:solidFill>
                  <a:srgbClr val="333333"/>
                </a:solidFill>
                <a:latin typeface="DM Sans"/>
                <a:ea typeface="DM Sans"/>
                <a:cs typeface="DM Sans"/>
                <a:sym typeface="DM Sans"/>
              </a:rPr>
              <a:t>方法特點：</a:t>
            </a:r>
            <a:r>
              <a:rPr b="0" i="0" lang="zh-TW" sz="1400" u="none" cap="none" strike="noStrike">
                <a:solidFill>
                  <a:srgbClr val="333333"/>
                </a:solidFill>
                <a:latin typeface="DM Sans"/>
                <a:ea typeface="DM Sans"/>
                <a:cs typeface="DM Sans"/>
                <a:sym typeface="DM Sans"/>
              </a:rPr>
              <a:t> 透過</a:t>
            </a:r>
            <a:r>
              <a:rPr b="1" i="0" lang="zh-TW" sz="1400" u="none" cap="none" strike="noStrike">
                <a:solidFill>
                  <a:srgbClr val="FF0000"/>
                </a:solidFill>
                <a:latin typeface="DM Sans"/>
                <a:ea typeface="DM Sans"/>
                <a:cs typeface="DM Sans"/>
                <a:sym typeface="DM Sans"/>
              </a:rPr>
              <a:t>引入額外的模組或適配器 (Adapters) 進行訓練</a:t>
            </a:r>
            <a:r>
              <a:rPr b="0" i="0" lang="zh-TW" sz="1400" u="none" cap="none" strike="noStrike">
                <a:solidFill>
                  <a:srgbClr val="333333"/>
                </a:solidFill>
                <a:latin typeface="DM Sans"/>
                <a:ea typeface="DM Sans"/>
                <a:cs typeface="DM Sans"/>
                <a:sym typeface="DM Sans"/>
              </a:rPr>
              <a:t>，以學習空間佈局或特定條件的控制。</a:t>
            </a:r>
            <a:endParaRPr sz="1100"/>
          </a:p>
        </p:txBody>
      </p:sp>
      <p:sp>
        <p:nvSpPr>
          <p:cNvPr id="212" name="Google Shape;212;g3b02ffae30a_0_786"/>
          <p:cNvSpPr txBox="1"/>
          <p:nvPr/>
        </p:nvSpPr>
        <p:spPr>
          <a:xfrm>
            <a:off x="420525" y="2891392"/>
            <a:ext cx="645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400" u="none" cap="none" strike="noStrike">
                <a:solidFill>
                  <a:srgbClr val="333333"/>
                </a:solidFill>
                <a:latin typeface="DM Sans"/>
                <a:ea typeface="DM Sans"/>
                <a:cs typeface="DM Sans"/>
                <a:sym typeface="DM Sans"/>
              </a:rPr>
              <a:t>•</a:t>
            </a:r>
            <a:endParaRPr sz="1100"/>
          </a:p>
        </p:txBody>
      </p:sp>
      <p:sp>
        <p:nvSpPr>
          <p:cNvPr id="213" name="Google Shape;213;g3b02ffae30a_0_786"/>
          <p:cNvSpPr txBox="1"/>
          <p:nvPr/>
        </p:nvSpPr>
        <p:spPr>
          <a:xfrm>
            <a:off x="484819" y="2889964"/>
            <a:ext cx="3786300" cy="215400"/>
          </a:xfrm>
          <a:prstGeom prst="rect">
            <a:avLst/>
          </a:prstGeom>
          <a:noFill/>
          <a:ln>
            <a:noFill/>
          </a:ln>
        </p:spPr>
        <p:txBody>
          <a:bodyPr anchorCtr="0" anchor="t" bIns="0" lIns="64300" spcFirstLastPara="1" rIns="0" wrap="square" tIns="0">
            <a:spAutoFit/>
          </a:bodyPr>
          <a:lstStyle/>
          <a:p>
            <a:pPr indent="0" lvl="0" marL="0" marR="0" rtl="0" algn="l">
              <a:lnSpc>
                <a:spcPct val="159944"/>
              </a:lnSpc>
              <a:spcBef>
                <a:spcPts val="0"/>
              </a:spcBef>
              <a:spcAft>
                <a:spcPts val="0"/>
              </a:spcAft>
              <a:buNone/>
            </a:pPr>
            <a:r>
              <a:rPr b="1" i="0" lang="zh-TW" sz="1400" u="none" cap="none" strike="noStrike">
                <a:solidFill>
                  <a:srgbClr val="333333"/>
                </a:solidFill>
                <a:latin typeface="DM Sans"/>
                <a:ea typeface="DM Sans"/>
                <a:cs typeface="DM Sans"/>
                <a:sym typeface="DM Sans"/>
              </a:rPr>
              <a:t>優點：</a:t>
            </a:r>
            <a:r>
              <a:rPr b="0" i="0" lang="zh-TW" sz="1400" u="none" cap="none" strike="noStrike">
                <a:solidFill>
                  <a:srgbClr val="333333"/>
                </a:solidFill>
                <a:latin typeface="DM Sans"/>
                <a:ea typeface="DM Sans"/>
                <a:cs typeface="DM Sans"/>
                <a:sym typeface="DM Sans"/>
              </a:rPr>
              <a:t> 能提供精確的空間控制能力。</a:t>
            </a:r>
            <a:endParaRPr sz="1100"/>
          </a:p>
        </p:txBody>
      </p:sp>
      <p:sp>
        <p:nvSpPr>
          <p:cNvPr id="214" name="Google Shape;214;g3b02ffae30a_0_786"/>
          <p:cNvSpPr txBox="1"/>
          <p:nvPr/>
        </p:nvSpPr>
        <p:spPr>
          <a:xfrm>
            <a:off x="420525" y="3272802"/>
            <a:ext cx="645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400" u="none" cap="none" strike="noStrike">
                <a:solidFill>
                  <a:srgbClr val="333333"/>
                </a:solidFill>
                <a:latin typeface="DM Sans"/>
                <a:ea typeface="DM Sans"/>
                <a:cs typeface="DM Sans"/>
                <a:sym typeface="DM Sans"/>
              </a:rPr>
              <a:t>•</a:t>
            </a:r>
            <a:endParaRPr sz="1100"/>
          </a:p>
        </p:txBody>
      </p:sp>
      <p:sp>
        <p:nvSpPr>
          <p:cNvPr id="215" name="Google Shape;215;g3b02ffae30a_0_786"/>
          <p:cNvSpPr txBox="1"/>
          <p:nvPr/>
        </p:nvSpPr>
        <p:spPr>
          <a:xfrm>
            <a:off x="484819" y="3271373"/>
            <a:ext cx="3786300" cy="904800"/>
          </a:xfrm>
          <a:prstGeom prst="rect">
            <a:avLst/>
          </a:prstGeom>
          <a:noFill/>
          <a:ln>
            <a:noFill/>
          </a:ln>
        </p:spPr>
        <p:txBody>
          <a:bodyPr anchorCtr="0" anchor="t" bIns="0" lIns="64300" spcFirstLastPara="1" rIns="0" wrap="square" tIns="0">
            <a:spAutoFit/>
          </a:bodyPr>
          <a:lstStyle/>
          <a:p>
            <a:pPr indent="0" lvl="0" marL="0" marR="0" rtl="0" algn="l">
              <a:lnSpc>
                <a:spcPct val="159944"/>
              </a:lnSpc>
              <a:spcBef>
                <a:spcPts val="0"/>
              </a:spcBef>
              <a:spcAft>
                <a:spcPts val="0"/>
              </a:spcAft>
              <a:buNone/>
            </a:pPr>
            <a:r>
              <a:rPr b="1" i="0" lang="zh-TW" sz="1400" u="none" cap="none" strike="noStrike">
                <a:solidFill>
                  <a:srgbClr val="333333"/>
                </a:solidFill>
                <a:latin typeface="DM Sans"/>
                <a:ea typeface="DM Sans"/>
                <a:cs typeface="DM Sans"/>
                <a:sym typeface="DM Sans"/>
              </a:rPr>
              <a:t>缺點 (Gap)：</a:t>
            </a:r>
            <a:r>
              <a:rPr b="0" i="0" lang="zh-TW" sz="1400" u="none" cap="none" strike="noStrike">
                <a:solidFill>
                  <a:srgbClr val="333333"/>
                </a:solidFill>
                <a:latin typeface="DM Sans"/>
                <a:ea typeface="DM Sans"/>
                <a:cs typeface="DM Sans"/>
                <a:sym typeface="DM Sans"/>
              </a:rPr>
              <a:t> 需要額外的訓練成本 (Computational Cost)，且模型靈活性較低，難以直接應用於不同的擴散骨幹。</a:t>
            </a:r>
            <a:endParaRPr sz="1100"/>
          </a:p>
        </p:txBody>
      </p:sp>
      <p:sp>
        <p:nvSpPr>
          <p:cNvPr id="216" name="Google Shape;216;g3b02ffae30a_0_786"/>
          <p:cNvSpPr txBox="1"/>
          <p:nvPr/>
        </p:nvSpPr>
        <p:spPr>
          <a:xfrm>
            <a:off x="285600" y="519550"/>
            <a:ext cx="8858400" cy="369300"/>
          </a:xfrm>
          <a:prstGeom prst="rect">
            <a:avLst/>
          </a:prstGeom>
          <a:noFill/>
          <a:ln>
            <a:noFill/>
          </a:ln>
        </p:spPr>
        <p:txBody>
          <a:bodyPr anchorCtr="0" anchor="t" bIns="0" lIns="0" spcFirstLastPara="1" rIns="0" wrap="square" tIns="0">
            <a:spAutoFit/>
          </a:bodyPr>
          <a:lstStyle/>
          <a:p>
            <a:pPr indent="0" lvl="0" marL="0" marR="0" rtl="0" algn="l">
              <a:lnSpc>
                <a:spcPct val="109977"/>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 組合式擴散生成 (Compositional Diffusion Generation)</a:t>
            </a:r>
            <a:endParaRPr sz="1100"/>
          </a:p>
        </p:txBody>
      </p:sp>
      <p:sp>
        <p:nvSpPr>
          <p:cNvPr id="217" name="Google Shape;217;g3b02ffae30a_0_786"/>
          <p:cNvSpPr txBox="1"/>
          <p:nvPr/>
        </p:nvSpPr>
        <p:spPr>
          <a:xfrm>
            <a:off x="336050" y="1134813"/>
            <a:ext cx="56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A. 基於訓練的方法 (Training-based methods)</a:t>
            </a:r>
            <a:endParaRPr/>
          </a:p>
        </p:txBody>
      </p:sp>
      <p:pic>
        <p:nvPicPr>
          <p:cNvPr id="218" name="Google Shape;218;g3b02ffae30a_0_786"/>
          <p:cNvPicPr preferRelativeResize="0"/>
          <p:nvPr/>
        </p:nvPicPr>
        <p:blipFill>
          <a:blip r:embed="rId3">
            <a:alphaModFix/>
          </a:blip>
          <a:stretch>
            <a:fillRect/>
          </a:stretch>
        </p:blipFill>
        <p:spPr>
          <a:xfrm>
            <a:off x="4318551" y="2490688"/>
            <a:ext cx="4644775" cy="246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image.png" id="223" name="Google Shape;223;g3b02ffae30a_0_800"/>
          <p:cNvPicPr preferRelativeResize="0"/>
          <p:nvPr/>
        </p:nvPicPr>
        <p:blipFill rotWithShape="1">
          <a:blip r:embed="rId3">
            <a:alphaModFix/>
          </a:blip>
          <a:srcRect b="0" l="0" r="0" t="0"/>
          <a:stretch/>
        </p:blipFill>
        <p:spPr>
          <a:xfrm>
            <a:off x="285750" y="1384436"/>
            <a:ext cx="3964781" cy="3473313"/>
          </a:xfrm>
          <a:prstGeom prst="rect">
            <a:avLst/>
          </a:prstGeom>
          <a:noFill/>
          <a:ln>
            <a:noFill/>
          </a:ln>
        </p:spPr>
      </p:pic>
      <p:pic>
        <p:nvPicPr>
          <p:cNvPr descr="image.png" id="224" name="Google Shape;224;g3b02ffae30a_0_800"/>
          <p:cNvPicPr preferRelativeResize="0"/>
          <p:nvPr/>
        </p:nvPicPr>
        <p:blipFill rotWithShape="1">
          <a:blip r:embed="rId4">
            <a:alphaModFix/>
          </a:blip>
          <a:srcRect b="0" l="0" r="0" t="0"/>
          <a:stretch/>
        </p:blipFill>
        <p:spPr>
          <a:xfrm>
            <a:off x="4536281" y="1384436"/>
            <a:ext cx="3964781" cy="3473313"/>
          </a:xfrm>
          <a:prstGeom prst="rect">
            <a:avLst/>
          </a:prstGeom>
          <a:noFill/>
          <a:ln>
            <a:noFill/>
          </a:ln>
        </p:spPr>
      </p:pic>
      <p:sp>
        <p:nvSpPr>
          <p:cNvPr id="225" name="Google Shape;225;g3b02ffae30a_0_800"/>
          <p:cNvSpPr txBox="1"/>
          <p:nvPr/>
        </p:nvSpPr>
        <p:spPr>
          <a:xfrm>
            <a:off x="571500" y="1670186"/>
            <a:ext cx="35628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zh-TW" sz="1800" u="none" cap="none" strike="noStrike">
                <a:solidFill>
                  <a:srgbClr val="005088"/>
                </a:solidFill>
                <a:latin typeface="Merriweather"/>
                <a:ea typeface="Merriweather"/>
                <a:cs typeface="Merriweather"/>
                <a:sym typeface="Merriweather"/>
              </a:rPr>
              <a:t>方法論述</a:t>
            </a:r>
            <a:endParaRPr sz="1100"/>
          </a:p>
        </p:txBody>
      </p:sp>
      <p:sp>
        <p:nvSpPr>
          <p:cNvPr id="226" name="Google Shape;226;g3b02ffae30a_0_800"/>
          <p:cNvSpPr txBox="1"/>
          <p:nvPr/>
        </p:nvSpPr>
        <p:spPr>
          <a:xfrm>
            <a:off x="507600" y="2141675"/>
            <a:ext cx="3562800" cy="193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zh-TW" sz="1800" u="none" cap="none" strike="noStrike">
                <a:solidFill>
                  <a:srgbClr val="333333"/>
                </a:solidFill>
                <a:latin typeface="DM Sans"/>
                <a:ea typeface="DM Sans"/>
                <a:cs typeface="DM Sans"/>
                <a:sym typeface="DM Sans"/>
              </a:rPr>
              <a:t>代表研究包括 StructureDiffusion 與 Attention-based 方法。</a:t>
            </a:r>
            <a:endParaRPr b="0" i="0" sz="1800" u="none" cap="none" strike="noStrike">
              <a:solidFill>
                <a:srgbClr val="333333"/>
              </a:solidFill>
              <a:latin typeface="DM Sans"/>
              <a:ea typeface="DM Sans"/>
              <a:cs typeface="DM Sans"/>
              <a:sym typeface="DM Sans"/>
            </a:endParaRPr>
          </a:p>
          <a:p>
            <a:pPr indent="0" lvl="0" marL="0" marR="0" rtl="0" algn="l">
              <a:spcBef>
                <a:spcPts val="0"/>
              </a:spcBef>
              <a:spcAft>
                <a:spcPts val="0"/>
              </a:spcAft>
              <a:buNone/>
            </a:pPr>
            <a:r>
              <a:t/>
            </a:r>
            <a:endParaRPr sz="1800">
              <a:solidFill>
                <a:srgbClr val="333333"/>
              </a:solidFill>
              <a:latin typeface="DM Sans"/>
              <a:ea typeface="DM Sans"/>
              <a:cs typeface="DM Sans"/>
              <a:sym typeface="DM Sans"/>
            </a:endParaRPr>
          </a:p>
          <a:p>
            <a:pPr indent="0" lvl="0" marL="0" marR="0" rtl="0" algn="l">
              <a:spcBef>
                <a:spcPts val="0"/>
              </a:spcBef>
              <a:spcAft>
                <a:spcPts val="0"/>
              </a:spcAft>
              <a:buNone/>
            </a:pPr>
            <a:r>
              <a:rPr b="0" i="0" lang="zh-TW" sz="1800" u="none" cap="none" strike="noStrike">
                <a:solidFill>
                  <a:srgbClr val="333333"/>
                </a:solidFill>
                <a:latin typeface="DM Sans"/>
                <a:ea typeface="DM Sans"/>
                <a:cs typeface="DM Sans"/>
                <a:sym typeface="DM Sans"/>
              </a:rPr>
              <a:t>這些方法試圖在</a:t>
            </a:r>
            <a:r>
              <a:rPr b="0" i="0" lang="zh-TW" sz="1600" u="none" cap="none" strike="noStrike">
                <a:solidFill>
                  <a:srgbClr val="333333"/>
                </a:solidFill>
                <a:latin typeface="DM Sans"/>
                <a:ea typeface="DM Sans"/>
                <a:cs typeface="DM Sans"/>
                <a:sym typeface="DM Sans"/>
              </a:rPr>
              <a:t>推論階段 (Inference) </a:t>
            </a:r>
            <a:r>
              <a:rPr b="0" i="0" lang="zh-TW" sz="1800" u="none" cap="none" strike="noStrike">
                <a:solidFill>
                  <a:srgbClr val="333333"/>
                </a:solidFill>
                <a:latin typeface="DM Sans"/>
                <a:ea typeface="DM Sans"/>
                <a:cs typeface="DM Sans"/>
                <a:sym typeface="DM Sans"/>
              </a:rPr>
              <a:t>透過操作 </a:t>
            </a:r>
            <a:r>
              <a:rPr b="0" i="0" lang="zh-TW" sz="1600" u="none" cap="none" strike="noStrike">
                <a:solidFill>
                  <a:srgbClr val="333333"/>
                </a:solidFill>
                <a:latin typeface="DM Sans"/>
                <a:ea typeface="DM Sans"/>
                <a:cs typeface="DM Sans"/>
                <a:sym typeface="DM Sans"/>
              </a:rPr>
              <a:t>Cross-attention map</a:t>
            </a:r>
            <a:r>
              <a:rPr b="0" i="0" lang="zh-TW" sz="1800" u="none" cap="none" strike="noStrike">
                <a:solidFill>
                  <a:srgbClr val="333333"/>
                </a:solidFill>
                <a:latin typeface="DM Sans"/>
                <a:ea typeface="DM Sans"/>
                <a:cs typeface="DM Sans"/>
                <a:sym typeface="DM Sans"/>
              </a:rPr>
              <a:t> 來控制生成，無需重新訓練模型，具有低成本優勢。</a:t>
            </a:r>
            <a:endParaRPr sz="1700"/>
          </a:p>
        </p:txBody>
      </p:sp>
      <p:sp>
        <p:nvSpPr>
          <p:cNvPr id="227" name="Google Shape;227;g3b02ffae30a_0_800"/>
          <p:cNvSpPr txBox="1"/>
          <p:nvPr/>
        </p:nvSpPr>
        <p:spPr>
          <a:xfrm>
            <a:off x="4822031" y="1670186"/>
            <a:ext cx="35628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zh-TW" sz="1800" u="none" cap="none" strike="noStrike">
                <a:solidFill>
                  <a:srgbClr val="005088"/>
                </a:solidFill>
                <a:latin typeface="Merriweather"/>
                <a:ea typeface="Merriweather"/>
                <a:cs typeface="Merriweather"/>
                <a:sym typeface="Merriweather"/>
              </a:rPr>
              <a:t>關鍵痛點：重疊區域</a:t>
            </a:r>
            <a:endParaRPr sz="1100"/>
          </a:p>
        </p:txBody>
      </p:sp>
      <p:sp>
        <p:nvSpPr>
          <p:cNvPr id="228" name="Google Shape;228;g3b02ffae30a_0_800"/>
          <p:cNvSpPr txBox="1"/>
          <p:nvPr/>
        </p:nvSpPr>
        <p:spPr>
          <a:xfrm>
            <a:off x="4822031" y="2141674"/>
            <a:ext cx="3393300" cy="2188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zh-TW" sz="1800" u="none" cap="none" strike="noStrike">
                <a:solidFill>
                  <a:srgbClr val="333333"/>
                </a:solidFill>
                <a:latin typeface="DM Sans"/>
                <a:ea typeface="DM Sans"/>
                <a:cs typeface="DM Sans"/>
                <a:sym typeface="DM Sans"/>
              </a:rPr>
              <a:t>作者指出這些方法的控制力較為粗糙。最嚴重的問題是處理</a:t>
            </a:r>
            <a:r>
              <a:rPr b="1" i="0" lang="zh-TW" sz="1800" u="none" cap="none" strike="noStrike">
                <a:solidFill>
                  <a:srgbClr val="333333"/>
                </a:solidFill>
                <a:latin typeface="DM Sans"/>
                <a:ea typeface="DM Sans"/>
                <a:cs typeface="DM Sans"/>
                <a:sym typeface="DM Sans"/>
              </a:rPr>
              <a:t>「重疊物件 (Overlapped Objects)」</a:t>
            </a:r>
            <a:r>
              <a:rPr b="0" i="0" lang="zh-TW" sz="1800" u="none" cap="none" strike="noStrike">
                <a:solidFill>
                  <a:srgbClr val="333333"/>
                </a:solidFill>
                <a:latin typeface="DM Sans"/>
                <a:ea typeface="DM Sans"/>
                <a:cs typeface="DM Sans"/>
                <a:sym typeface="DM Sans"/>
              </a:rPr>
              <a:t>時，簡單的 Latent 堆疊會導致語意衝突與模糊，這正是 RPG 提出互補區域擴散欲解決的核心問題。</a:t>
            </a:r>
            <a:endParaRPr sz="1700"/>
          </a:p>
        </p:txBody>
      </p:sp>
      <p:sp>
        <p:nvSpPr>
          <p:cNvPr id="229" name="Google Shape;229;g3b02ffae30a_0_800"/>
          <p:cNvSpPr txBox="1"/>
          <p:nvPr/>
        </p:nvSpPr>
        <p:spPr>
          <a:xfrm>
            <a:off x="285600" y="391254"/>
            <a:ext cx="8858400" cy="369300"/>
          </a:xfrm>
          <a:prstGeom prst="rect">
            <a:avLst/>
          </a:prstGeom>
          <a:noFill/>
          <a:ln>
            <a:noFill/>
          </a:ln>
        </p:spPr>
        <p:txBody>
          <a:bodyPr anchorCtr="0" anchor="t" bIns="0" lIns="0" spcFirstLastPara="1" rIns="0" wrap="square" tIns="0">
            <a:spAutoFit/>
          </a:bodyPr>
          <a:lstStyle/>
          <a:p>
            <a:pPr indent="0" lvl="0" marL="0" marR="0" rtl="0" algn="l">
              <a:lnSpc>
                <a:spcPct val="109977"/>
              </a:lnSpc>
              <a:spcBef>
                <a:spcPts val="0"/>
              </a:spcBef>
              <a:spcAft>
                <a:spcPts val="0"/>
              </a:spcAft>
              <a:buNone/>
            </a:pPr>
            <a:r>
              <a:rPr lang="zh-TW" sz="2400">
                <a:solidFill>
                  <a:schemeClr val="dk1"/>
                </a:solidFill>
                <a:highlight>
                  <a:schemeClr val="lt1"/>
                </a:highlight>
                <a:latin typeface="Times New Roman"/>
                <a:ea typeface="Times New Roman"/>
                <a:cs typeface="Times New Roman"/>
                <a:sym typeface="Times New Roman"/>
              </a:rPr>
              <a:t>2. 組合式擴散生成 (Compositional Diffusion Generation)</a:t>
            </a:r>
            <a:endParaRPr sz="1100"/>
          </a:p>
        </p:txBody>
      </p:sp>
      <p:sp>
        <p:nvSpPr>
          <p:cNvPr id="230" name="Google Shape;230;g3b02ffae30a_0_800"/>
          <p:cNvSpPr txBox="1"/>
          <p:nvPr/>
        </p:nvSpPr>
        <p:spPr>
          <a:xfrm>
            <a:off x="431550" y="895500"/>
            <a:ext cx="4607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lang="zh-TW"/>
              <a:t>B. 無需訓練的方法 (Training-free methods)</a:t>
            </a:r>
            <a:endParaRPr b="1"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